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6" r:id="rId1"/>
  </p:sldMasterIdLst>
  <p:notesMasterIdLst>
    <p:notesMasterId r:id="rId36"/>
  </p:notesMasterIdLst>
  <p:sldIdLst>
    <p:sldId id="2533" r:id="rId2"/>
    <p:sldId id="2574" r:id="rId3"/>
    <p:sldId id="2575" r:id="rId4"/>
    <p:sldId id="2576" r:id="rId5"/>
    <p:sldId id="2577" r:id="rId6"/>
    <p:sldId id="2580" r:id="rId7"/>
    <p:sldId id="2599" r:id="rId8"/>
    <p:sldId id="2600" r:id="rId9"/>
    <p:sldId id="2583" r:id="rId10"/>
    <p:sldId id="2602" r:id="rId11"/>
    <p:sldId id="2584" r:id="rId12"/>
    <p:sldId id="2587" r:id="rId13"/>
    <p:sldId id="2604" r:id="rId14"/>
    <p:sldId id="2589" r:id="rId15"/>
    <p:sldId id="2590" r:id="rId16"/>
    <p:sldId id="2603" r:id="rId17"/>
    <p:sldId id="2591" r:id="rId18"/>
    <p:sldId id="2605" r:id="rId19"/>
    <p:sldId id="2594" r:id="rId20"/>
    <p:sldId id="2606" r:id="rId21"/>
    <p:sldId id="2607" r:id="rId22"/>
    <p:sldId id="2608" r:id="rId23"/>
    <p:sldId id="2596" r:id="rId24"/>
    <p:sldId id="2597" r:id="rId25"/>
    <p:sldId id="2581" r:id="rId26"/>
    <p:sldId id="2523" r:id="rId27"/>
    <p:sldId id="2543" r:id="rId28"/>
    <p:sldId id="2444" r:id="rId29"/>
    <p:sldId id="2538" r:id="rId30"/>
    <p:sldId id="2544" r:id="rId31"/>
    <p:sldId id="2569" r:id="rId32"/>
    <p:sldId id="2573" r:id="rId33"/>
    <p:sldId id="2561" r:id="rId34"/>
    <p:sldId id="2562" r:id="rId35"/>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14948"/>
    <a:srgbClr val="D12A29"/>
    <a:srgbClr val="00BDB1"/>
    <a:srgbClr val="FF3736"/>
    <a:srgbClr val="FA401B"/>
    <a:srgbClr val="FFC737"/>
    <a:srgbClr val="FF5F90"/>
    <a:srgbClr val="293039"/>
    <a:srgbClr val="041B31"/>
    <a:srgbClr val="39BD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3" autoAdjust="0"/>
    <p:restoredTop sz="99409" autoAdjust="0"/>
  </p:normalViewPr>
  <p:slideViewPr>
    <p:cSldViewPr snapToGrid="0" snapToObjects="1">
      <p:cViewPr varScale="1">
        <p:scale>
          <a:sx n="54" d="100"/>
          <a:sy n="54" d="100"/>
        </p:scale>
        <p:origin x="264" y="2384"/>
      </p:cViewPr>
      <p:guideLst/>
    </p:cSldViewPr>
  </p:slideViewPr>
  <p:notesTextViewPr>
    <p:cViewPr>
      <p:scale>
        <a:sx n="100" d="100"/>
        <a:sy n="100" d="100"/>
      </p:scale>
      <p:origin x="0" y="0"/>
    </p:cViewPr>
  </p:notesTextViewPr>
  <p:sorterViewPr>
    <p:cViewPr>
      <p:scale>
        <a:sx n="49" d="100"/>
        <a:sy n="49"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Source Sans Pro Light"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Source Sans Pro Light" charset="0"/>
              </a:defRPr>
            </a:lvl1pPr>
          </a:lstStyle>
          <a:p>
            <a:fld id="{EFC10EE1-B198-C942-8235-326C972CBB30}" type="datetimeFigureOut">
              <a:rPr lang="en-US" smtClean="0"/>
              <a:pPr/>
              <a:t>2/18/21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Source Sans Pro Light"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Source Sans Pro Light" charset="0"/>
              </a:defRPr>
            </a:lvl1pPr>
          </a:lstStyle>
          <a:p>
            <a:fld id="{006BE02D-20C0-F840-AFAC-BEA99C74FDC2}" type="slidenum">
              <a:rPr lang="en-US" smtClean="0"/>
              <a:pPr/>
              <a:t>‹N›</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Source Sans Pro Light" charset="0"/>
        <a:ea typeface="+mn-ea"/>
        <a:cs typeface="+mn-cs"/>
      </a:defRPr>
    </a:lvl1pPr>
    <a:lvl2pPr marL="914217" algn="l" defTabSz="914217" rtl="0" eaLnBrk="1" latinLnBrk="0" hangingPunct="1">
      <a:defRPr sz="2400" b="0" i="0" kern="1200">
        <a:solidFill>
          <a:schemeClr val="tx1"/>
        </a:solidFill>
        <a:latin typeface="Source Sans Pro Light" charset="0"/>
        <a:ea typeface="+mn-ea"/>
        <a:cs typeface="+mn-cs"/>
      </a:defRPr>
    </a:lvl2pPr>
    <a:lvl3pPr marL="1828434" algn="l" defTabSz="914217" rtl="0" eaLnBrk="1" latinLnBrk="0" hangingPunct="1">
      <a:defRPr sz="2400" b="0" i="0" kern="1200">
        <a:solidFill>
          <a:schemeClr val="tx1"/>
        </a:solidFill>
        <a:latin typeface="Source Sans Pro Light" charset="0"/>
        <a:ea typeface="+mn-ea"/>
        <a:cs typeface="+mn-cs"/>
      </a:defRPr>
    </a:lvl3pPr>
    <a:lvl4pPr marL="2742651" algn="l" defTabSz="914217" rtl="0" eaLnBrk="1" latinLnBrk="0" hangingPunct="1">
      <a:defRPr sz="2400" b="0" i="0" kern="1200">
        <a:solidFill>
          <a:schemeClr val="tx1"/>
        </a:solidFill>
        <a:latin typeface="Source Sans Pro Light" charset="0"/>
        <a:ea typeface="+mn-ea"/>
        <a:cs typeface="+mn-cs"/>
      </a:defRPr>
    </a:lvl4pPr>
    <a:lvl5pPr marL="3656868" algn="l" defTabSz="914217" rtl="0" eaLnBrk="1" latinLnBrk="0" hangingPunct="1">
      <a:defRPr sz="2400" b="0" i="0" kern="1200">
        <a:solidFill>
          <a:schemeClr val="tx1"/>
        </a:solidFill>
        <a:latin typeface="Source Sans Pro Light"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Big Background with image">
    <p:spTree>
      <p:nvGrpSpPr>
        <p:cNvPr id="1" name=""/>
        <p:cNvGrpSpPr/>
        <p:nvPr/>
      </p:nvGrpSpPr>
      <p:grpSpPr>
        <a:xfrm>
          <a:off x="0" y="0"/>
          <a:ext cx="0" cy="0"/>
          <a:chOff x="0" y="0"/>
          <a:chExt cx="0" cy="0"/>
        </a:xfrm>
      </p:grpSpPr>
      <p:sp>
        <p:nvSpPr>
          <p:cNvPr id="7" name="Picture Placeholder 13"/>
          <p:cNvSpPr>
            <a:spLocks noGrp="1"/>
          </p:cNvSpPr>
          <p:nvPr>
            <p:ph type="pic" sz="quarter" idx="22"/>
          </p:nvPr>
        </p:nvSpPr>
        <p:spPr>
          <a:xfrm>
            <a:off x="0" y="0"/>
            <a:ext cx="24377650" cy="13716000"/>
          </a:xfrm>
          <a:effectLst/>
        </p:spPr>
        <p:txBody>
          <a:bodyPr>
            <a:normAutofit/>
          </a:bodyPr>
          <a:lstStyle>
            <a:lvl1pPr marL="0" indent="0">
              <a:buNone/>
              <a:defRPr sz="28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94197182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Big Background with image">
    <p:spTree>
      <p:nvGrpSpPr>
        <p:cNvPr id="1" name=""/>
        <p:cNvGrpSpPr/>
        <p:nvPr/>
      </p:nvGrpSpPr>
      <p:grpSpPr>
        <a:xfrm>
          <a:off x="0" y="0"/>
          <a:ext cx="0" cy="0"/>
          <a:chOff x="0" y="0"/>
          <a:chExt cx="0" cy="0"/>
        </a:xfrm>
      </p:grpSpPr>
      <p:sp>
        <p:nvSpPr>
          <p:cNvPr id="4" name="Picture Placeholder 13"/>
          <p:cNvSpPr>
            <a:spLocks noGrp="1"/>
          </p:cNvSpPr>
          <p:nvPr>
            <p:ph type="pic" sz="quarter" idx="22"/>
          </p:nvPr>
        </p:nvSpPr>
        <p:spPr>
          <a:xfrm>
            <a:off x="0" y="7850459"/>
            <a:ext cx="24377650" cy="5865541"/>
          </a:xfrm>
          <a:effectLst/>
        </p:spPr>
        <p:txBody>
          <a:bodyPr>
            <a:normAutofit/>
          </a:bodyPr>
          <a:lstStyle>
            <a:lvl1pPr marL="0" indent="0">
              <a:buNone/>
              <a:defRPr sz="28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6947671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Picture Placeholder 13"/>
          <p:cNvSpPr>
            <a:spLocks noGrp="1"/>
          </p:cNvSpPr>
          <p:nvPr>
            <p:ph type="pic" sz="quarter" idx="22"/>
          </p:nvPr>
        </p:nvSpPr>
        <p:spPr>
          <a:xfrm>
            <a:off x="0" y="3657600"/>
            <a:ext cx="24377650" cy="6936059"/>
          </a:xfrm>
          <a:effectLst/>
        </p:spPr>
        <p:txBody>
          <a:bodyPr>
            <a:normAutofit/>
          </a:bodyPr>
          <a:lstStyle>
            <a:lvl1pPr marL="0" indent="0">
              <a:buNone/>
              <a:defRPr sz="28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5076566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4680635" y="0"/>
            <a:ext cx="9697015" cy="13716000"/>
          </a:xfrm>
          <a:solidFill>
            <a:schemeClr val="bg1">
              <a:lumMod val="95000"/>
            </a:schemeClr>
          </a:solidFill>
        </p:spPr>
        <p:txBody>
          <a:bodyPr>
            <a:normAutofit/>
          </a:bodyPr>
          <a:lstStyle>
            <a:lvl1pPr>
              <a:defRPr sz="2400"/>
            </a:lvl1pPr>
          </a:lstStyle>
          <a:p>
            <a:endParaRPr lang="en-US"/>
          </a:p>
        </p:txBody>
      </p:sp>
    </p:spTree>
    <p:extLst>
      <p:ext uri="{BB962C8B-B14F-4D97-AF65-F5344CB8AC3E}">
        <p14:creationId xmlns:p14="http://schemas.microsoft.com/office/powerpoint/2010/main" val="417515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0613571" cy="13715999"/>
          </a:xfrm>
          <a:solidFill>
            <a:schemeClr val="bg1">
              <a:lumMod val="95000"/>
            </a:schemeClr>
          </a:solidFill>
        </p:spPr>
        <p:txBody>
          <a:bodyPr>
            <a:normAutofit/>
          </a:bodyPr>
          <a:lstStyle>
            <a:lvl1pPr>
              <a:defRPr sz="2400"/>
            </a:lvl1pPr>
          </a:lstStyle>
          <a:p>
            <a:endParaRPr lang="en-US"/>
          </a:p>
        </p:txBody>
      </p:sp>
    </p:spTree>
    <p:extLst>
      <p:ext uri="{BB962C8B-B14F-4D97-AF65-F5344CB8AC3E}">
        <p14:creationId xmlns:p14="http://schemas.microsoft.com/office/powerpoint/2010/main" val="17271410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p:cNvSpPr/>
          <p:nvPr userDrawn="1"/>
        </p:nvSpPr>
        <p:spPr>
          <a:xfrm>
            <a:off x="22612478" y="644154"/>
            <a:ext cx="782782" cy="8309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b="0" i="0">
                <a:solidFill>
                  <a:schemeClr val="tx1">
                    <a:tint val="75000"/>
                  </a:schemeClr>
                </a:solidFill>
                <a:latin typeface="Source Sans Pro Regular" charset="0"/>
              </a:defRPr>
            </a:lvl1pPr>
          </a:lstStyle>
          <a:p>
            <a:fld id="{C764DE79-268F-4C1A-8933-263129D2AF90}" type="datetimeFigureOut">
              <a:rPr lang="en-US" smtClean="0"/>
              <a:pPr/>
              <a:t>2/18/21</a:t>
            </a:fld>
            <a:endParaRPr lang="en-US" dirty="0"/>
          </a:p>
        </p:txBody>
      </p:sp>
      <p:sp>
        <p:nvSpPr>
          <p:cNvPr id="5" name="Footer Placeholder 4"/>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b="0" i="0">
                <a:solidFill>
                  <a:schemeClr val="tx1">
                    <a:tint val="75000"/>
                  </a:schemeClr>
                </a:solidFill>
                <a:latin typeface="Source Sans Pro Regular" charset="0"/>
              </a:defRPr>
            </a:lvl1pPr>
          </a:lstStyle>
          <a:p>
            <a:endParaRPr lang="en-US" dirty="0"/>
          </a:p>
        </p:txBody>
      </p:sp>
      <p:sp>
        <p:nvSpPr>
          <p:cNvPr id="6" name="Slide Number Placeholder 5"/>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b="0" i="0">
                <a:solidFill>
                  <a:schemeClr val="tx1">
                    <a:tint val="75000"/>
                  </a:schemeClr>
                </a:solidFill>
                <a:latin typeface="Source Sans Pro Regular" charset="0"/>
              </a:defRPr>
            </a:lvl1pPr>
          </a:lstStyle>
          <a:p>
            <a:fld id="{48F63A3B-78C7-47BE-AE5E-E10140E04643}" type="slidenum">
              <a:rPr lang="en-US" smtClean="0"/>
              <a:pPr/>
              <a:t>‹N›</a:t>
            </a:fld>
            <a:endParaRPr lang="en-US" dirty="0"/>
          </a:p>
        </p:txBody>
      </p:sp>
      <p:sp>
        <p:nvSpPr>
          <p:cNvPr id="10" name="Rectangle 1"/>
          <p:cNvSpPr>
            <a:spLocks/>
          </p:cNvSpPr>
          <p:nvPr userDrawn="1"/>
        </p:nvSpPr>
        <p:spPr bwMode="auto">
          <a:xfrm>
            <a:off x="18525443" y="12849033"/>
            <a:ext cx="424314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r"/>
            <a:r>
              <a:rPr lang="en-US" sz="2400" b="1" spc="150" dirty="0">
                <a:solidFill>
                  <a:schemeClr val="bg1">
                    <a:lumMod val="85000"/>
                  </a:schemeClr>
                </a:solidFill>
                <a:latin typeface="Source Sans Pro"/>
                <a:ea typeface="ＭＳ Ｐゴシック" charset="0"/>
                <a:cs typeface="Source Sans Pro"/>
                <a:sym typeface="Bebas Neue" charset="0"/>
              </a:rPr>
              <a:t>WWW.POWERPOINTIFY.COM</a:t>
            </a:r>
            <a:endParaRPr lang="en-US" sz="2400" b="0" i="0" spc="150" dirty="0">
              <a:solidFill>
                <a:schemeClr val="bg1">
                  <a:lumMod val="85000"/>
                </a:schemeClr>
              </a:solidFill>
              <a:latin typeface="Source Sans Pro Light" charset="0"/>
              <a:ea typeface="Source Sans Pro Light" charset="0"/>
              <a:cs typeface="Source Sans Pro Light" charset="0"/>
              <a:sym typeface="Bebas Neue" charset="0"/>
            </a:endParaRPr>
          </a:p>
        </p:txBody>
      </p:sp>
      <p:sp>
        <p:nvSpPr>
          <p:cNvPr id="11" name="Rectangle 10"/>
          <p:cNvSpPr>
            <a:spLocks/>
          </p:cNvSpPr>
          <p:nvPr userDrawn="1"/>
        </p:nvSpPr>
        <p:spPr bwMode="auto">
          <a:xfrm>
            <a:off x="1698266" y="12849033"/>
            <a:ext cx="11205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l"/>
            <a:r>
              <a:rPr lang="en-US" sz="2400" b="1" i="0" spc="350" baseline="0" dirty="0">
                <a:solidFill>
                  <a:schemeClr val="accent1"/>
                </a:solidFill>
                <a:latin typeface="Source Sans Pro Black" panose="020B0503030403020204" pitchFamily="34" charset="0"/>
                <a:ea typeface="Source Sans Pro Black" panose="020B0503030403020204" pitchFamily="34" charset="0"/>
                <a:cs typeface="Source Sans Pro"/>
                <a:sym typeface="Bebas Neue" charset="0"/>
              </a:rPr>
              <a:t>MINTA</a:t>
            </a:r>
            <a:endParaRPr lang="en-US" sz="2400" b="1" i="0" spc="350" baseline="0" dirty="0">
              <a:solidFill>
                <a:schemeClr val="accent1"/>
              </a:solidFill>
              <a:latin typeface="Source Sans Pro Black" panose="020B0503030403020204" pitchFamily="34" charset="0"/>
              <a:ea typeface="Source Sans Pro Black" panose="020B0503030403020204" pitchFamily="34" charset="0"/>
              <a:cs typeface="Source Sans Pro Light" charset="0"/>
              <a:sym typeface="Bebas Neue" charset="0"/>
            </a:endParaRPr>
          </a:p>
        </p:txBody>
      </p:sp>
      <p:sp>
        <p:nvSpPr>
          <p:cNvPr id="12" name="TextBox 11"/>
          <p:cNvSpPr txBox="1"/>
          <p:nvPr userDrawn="1"/>
        </p:nvSpPr>
        <p:spPr>
          <a:xfrm>
            <a:off x="22667175" y="799387"/>
            <a:ext cx="651387" cy="523184"/>
          </a:xfrm>
          <a:prstGeom prst="rect">
            <a:avLst/>
          </a:prstGeom>
          <a:noFill/>
        </p:spPr>
        <p:txBody>
          <a:bodyPr wrap="none" lIns="182843" tIns="91422" rIns="182843" bIns="91422" rtlCol="0">
            <a:spAutoFit/>
          </a:bodyPr>
          <a:lstStyle/>
          <a:p>
            <a:pPr algn="ctr"/>
            <a:fld id="{260E2A6B-A809-4840-BF14-8648BC0BDF87}" type="slidenum">
              <a:rPr lang="id-ID" sz="2200" b="0" i="0" smtClean="0">
                <a:solidFill>
                  <a:schemeClr val="bg1"/>
                </a:solidFill>
                <a:latin typeface="Source Sans Pro Light" charset="0"/>
                <a:ea typeface="Source Sans Pro Light" charset="0"/>
                <a:cs typeface="Source Sans Pro Light" charset="0"/>
              </a:rPr>
              <a:pPr algn="ctr"/>
              <a:t>‹N›</a:t>
            </a:fld>
            <a:endParaRPr lang="id-ID" sz="2200" b="0" i="0" dirty="0">
              <a:solidFill>
                <a:schemeClr val="bg1"/>
              </a:solidFill>
              <a:latin typeface="Source Sans Pro Light" charset="0"/>
              <a:ea typeface="Source Sans Pro Light" charset="0"/>
              <a:cs typeface="Source Sans Pro Light" charset="0"/>
            </a:endParaRPr>
          </a:p>
        </p:txBody>
      </p:sp>
    </p:spTree>
    <p:extLst>
      <p:ext uri="{BB962C8B-B14F-4D97-AF65-F5344CB8AC3E}">
        <p14:creationId xmlns:p14="http://schemas.microsoft.com/office/powerpoint/2010/main" val="984762260"/>
      </p:ext>
    </p:extLst>
  </p:cSld>
  <p:clrMap bg1="lt1" tx1="dk1" bg2="lt2" tx2="dk2" accent1="accent1" accent2="accent2" accent3="accent3" accent4="accent4" accent5="accent5" accent6="accent6" hlink="hlink" folHlink="folHlink"/>
  <p:sldLayoutIdLst>
    <p:sldLayoutId id="2147483978" r:id="rId1"/>
    <p:sldLayoutId id="2147484034" r:id="rId2"/>
    <p:sldLayoutId id="2147484016" r:id="rId3"/>
    <p:sldLayoutId id="2147484051" r:id="rId4"/>
    <p:sldLayoutId id="2147484056" r:id="rId5"/>
  </p:sldLayoutIdLst>
  <p:hf hdr="0" ftr="0" dt="0"/>
  <p:txStyles>
    <p:titleStyle>
      <a:lvl1pPr algn="l" defTabSz="1828343" rtl="0" eaLnBrk="1" latinLnBrk="0" hangingPunct="1">
        <a:lnSpc>
          <a:spcPct val="90000"/>
        </a:lnSpc>
        <a:spcBef>
          <a:spcPct val="0"/>
        </a:spcBef>
        <a:buNone/>
        <a:defRPr sz="8798" b="0" i="0" kern="1200">
          <a:solidFill>
            <a:schemeClr val="tx1"/>
          </a:solidFill>
          <a:latin typeface="Lato Light" charset="0"/>
          <a:ea typeface="Lato Light" charset="0"/>
          <a:cs typeface="Lato Light" charset="0"/>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b="0" i="0" kern="1200">
          <a:solidFill>
            <a:schemeClr val="tx1"/>
          </a:solidFill>
          <a:latin typeface="Lato Light" charset="0"/>
          <a:ea typeface="Lato Light" charset="0"/>
          <a:cs typeface="Lato Light" charset="0"/>
        </a:defRPr>
      </a:lvl1pPr>
      <a:lvl2pPr marL="1371257" indent="-457086" algn="l" defTabSz="1828343" rtl="0" eaLnBrk="1" latinLnBrk="0" hangingPunct="1">
        <a:lnSpc>
          <a:spcPct val="90000"/>
        </a:lnSpc>
        <a:spcBef>
          <a:spcPts val="1000"/>
        </a:spcBef>
        <a:buFont typeface="Arial" panose="020B0604020202020204" pitchFamily="34" charset="0"/>
        <a:buChar char="•"/>
        <a:defRPr sz="4799" b="0" i="0" kern="1200">
          <a:solidFill>
            <a:schemeClr val="tx1"/>
          </a:solidFill>
          <a:latin typeface="Lato Light" charset="0"/>
          <a:ea typeface="Lato Light" charset="0"/>
          <a:cs typeface="Lato Light" charset="0"/>
        </a:defRPr>
      </a:lvl2pPr>
      <a:lvl3pPr marL="2285429" indent="-457086" algn="l" defTabSz="1828343" rtl="0" eaLnBrk="1" latinLnBrk="0" hangingPunct="1">
        <a:lnSpc>
          <a:spcPct val="90000"/>
        </a:lnSpc>
        <a:spcBef>
          <a:spcPts val="1000"/>
        </a:spcBef>
        <a:buFont typeface="Arial" panose="020B0604020202020204" pitchFamily="34" charset="0"/>
        <a:buChar char="•"/>
        <a:defRPr sz="3999" b="0" i="0" kern="1200">
          <a:solidFill>
            <a:schemeClr val="tx1"/>
          </a:solidFill>
          <a:latin typeface="Lato Light" charset="0"/>
          <a:ea typeface="Lato Light" charset="0"/>
          <a:cs typeface="Lato Light" charset="0"/>
        </a:defRPr>
      </a:lvl3pPr>
      <a:lvl4pPr marL="3199600" indent="-457086" algn="l" defTabSz="1828343" rtl="0" eaLnBrk="1" latinLnBrk="0" hangingPunct="1">
        <a:lnSpc>
          <a:spcPct val="90000"/>
        </a:lnSpc>
        <a:spcBef>
          <a:spcPts val="1000"/>
        </a:spcBef>
        <a:buFont typeface="Arial" panose="020B0604020202020204" pitchFamily="34" charset="0"/>
        <a:buChar char="•"/>
        <a:defRPr sz="3599" b="0" i="0" kern="1200">
          <a:solidFill>
            <a:schemeClr val="tx1"/>
          </a:solidFill>
          <a:latin typeface="Lato Light" charset="0"/>
          <a:ea typeface="Lato Light" charset="0"/>
          <a:cs typeface="Lato Light" charset="0"/>
        </a:defRPr>
      </a:lvl4pPr>
      <a:lvl5pPr marL="4113771" indent="-457086" algn="l" defTabSz="1828343" rtl="0" eaLnBrk="1" latinLnBrk="0" hangingPunct="1">
        <a:lnSpc>
          <a:spcPct val="90000"/>
        </a:lnSpc>
        <a:spcBef>
          <a:spcPts val="1000"/>
        </a:spcBef>
        <a:buFont typeface="Arial" panose="020B0604020202020204" pitchFamily="34" charset="0"/>
        <a:buChar char="•"/>
        <a:defRPr sz="3599" b="0" i="0" kern="1200">
          <a:solidFill>
            <a:schemeClr val="tx1"/>
          </a:solidFill>
          <a:latin typeface="Lato Light" charset="0"/>
          <a:ea typeface="Lato Light" charset="0"/>
          <a:cs typeface="Lato Light"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immagine 4">
            <a:extLst>
              <a:ext uri="{FF2B5EF4-FFF2-40B4-BE49-F238E27FC236}">
                <a16:creationId xmlns:a16="http://schemas.microsoft.com/office/drawing/2014/main" id="{53523373-0B6D-AE4F-929A-84BD0106A4B1}"/>
              </a:ext>
            </a:extLst>
          </p:cNvPr>
          <p:cNvPicPr>
            <a:picLocks noGrp="1" noChangeAspect="1"/>
          </p:cNvPicPr>
          <p:nvPr>
            <p:ph type="pic" sz="quarter" idx="22"/>
          </p:nvPr>
        </p:nvPicPr>
        <p:blipFill>
          <a:blip r:embed="rId2">
            <a:extLst>
              <a:ext uri="{BEBA8EAE-BF5A-486C-A8C5-ECC9F3942E4B}">
                <a14:imgProps xmlns:a14="http://schemas.microsoft.com/office/drawing/2010/main">
                  <a14:imgLayer r:embed="rId3">
                    <a14:imgEffect>
                      <a14:sharpenSoften amount="-39000"/>
                    </a14:imgEffect>
                    <a14:imgEffect>
                      <a14:brightnessContrast bright="-40000"/>
                    </a14:imgEffect>
                  </a14:imgLayer>
                </a14:imgProps>
              </a:ext>
              <a:ext uri="{28A0092B-C50C-407E-A947-70E740481C1C}">
                <a14:useLocalDpi xmlns:a14="http://schemas.microsoft.com/office/drawing/2010/main" val="0"/>
              </a:ext>
            </a:extLst>
          </a:blip>
          <a:srcRect l="16675" r="16675"/>
          <a:stretch/>
        </p:blipFill>
        <p:spPr>
          <a:xfrm>
            <a:off x="-168275" y="-123989"/>
            <a:ext cx="24714200" cy="13905359"/>
          </a:xfrm>
        </p:spPr>
      </p:pic>
      <p:sp>
        <p:nvSpPr>
          <p:cNvPr id="8" name="TextBox 7">
            <a:extLst>
              <a:ext uri="{FF2B5EF4-FFF2-40B4-BE49-F238E27FC236}">
                <a16:creationId xmlns:a16="http://schemas.microsoft.com/office/drawing/2014/main" id="{E1029A8F-BEE3-A743-8EE3-4302B742BA35}"/>
              </a:ext>
            </a:extLst>
          </p:cNvPr>
          <p:cNvSpPr txBox="1"/>
          <p:nvPr/>
        </p:nvSpPr>
        <p:spPr>
          <a:xfrm>
            <a:off x="622793" y="8075481"/>
            <a:ext cx="23132064" cy="2244204"/>
          </a:xfrm>
          <a:prstGeom prst="rect">
            <a:avLst/>
          </a:prstGeom>
          <a:noFill/>
        </p:spPr>
        <p:txBody>
          <a:bodyPr wrap="square" lIns="0" tIns="0" rIns="0" bIns="0" rtlCol="0">
            <a:spAutoFit/>
          </a:bodyPr>
          <a:lstStyle/>
          <a:p>
            <a:pPr algn="ctr">
              <a:lnSpc>
                <a:spcPts val="3733"/>
              </a:lnSpc>
              <a:spcAft>
                <a:spcPts val="3199"/>
              </a:spcAft>
            </a:pPr>
            <a:r>
              <a:rPr lang="en-US" sz="3200" spc="600" dirty="0">
                <a:solidFill>
                  <a:schemeClr val="bg1"/>
                </a:solidFill>
                <a:latin typeface="Montserrat" pitchFamily="2" charset="77"/>
                <a:ea typeface="Lato" charset="0"/>
                <a:cs typeface="Lato" charset="0"/>
              </a:rPr>
              <a:t>ESAME DI SECURE SYSTEM DESIGN</a:t>
            </a:r>
          </a:p>
          <a:p>
            <a:pPr algn="ctr">
              <a:lnSpc>
                <a:spcPts val="3733"/>
              </a:lnSpc>
              <a:spcAft>
                <a:spcPts val="3199"/>
              </a:spcAft>
            </a:pPr>
            <a:r>
              <a:rPr lang="en-US" sz="3200" spc="600" dirty="0">
                <a:solidFill>
                  <a:schemeClr val="bg1"/>
                </a:solidFill>
                <a:latin typeface="Montserrat" pitchFamily="2" charset="77"/>
                <a:ea typeface="Lato" charset="0"/>
                <a:cs typeface="Lato" charset="0"/>
              </a:rPr>
              <a:t>ANNO ACCADEMICO 2020/21</a:t>
            </a:r>
          </a:p>
          <a:p>
            <a:pPr algn="ctr">
              <a:lnSpc>
                <a:spcPts val="3733"/>
              </a:lnSpc>
              <a:spcAft>
                <a:spcPts val="3199"/>
              </a:spcAft>
            </a:pPr>
            <a:r>
              <a:rPr lang="en-US" sz="3200" spc="600" dirty="0">
                <a:solidFill>
                  <a:schemeClr val="bg1"/>
                </a:solidFill>
                <a:latin typeface="Montserrat" pitchFamily="2" charset="77"/>
                <a:ea typeface="Lato" charset="0"/>
                <a:cs typeface="Lato" charset="0"/>
              </a:rPr>
              <a:t>FRANCESCO PIETRANTONIO. CARMINE MARRA. FRANCESCO PAPULINO.</a:t>
            </a:r>
          </a:p>
        </p:txBody>
      </p:sp>
      <p:sp>
        <p:nvSpPr>
          <p:cNvPr id="11" name="TextBox 8">
            <a:extLst>
              <a:ext uri="{FF2B5EF4-FFF2-40B4-BE49-F238E27FC236}">
                <a16:creationId xmlns:a16="http://schemas.microsoft.com/office/drawing/2014/main" id="{18959F68-882C-5A43-8233-0990740D7F9B}"/>
              </a:ext>
            </a:extLst>
          </p:cNvPr>
          <p:cNvSpPr txBox="1"/>
          <p:nvPr/>
        </p:nvSpPr>
        <p:spPr>
          <a:xfrm>
            <a:off x="3538059" y="3534013"/>
            <a:ext cx="17301531" cy="3323987"/>
          </a:xfrm>
          <a:prstGeom prst="rect">
            <a:avLst/>
          </a:prstGeom>
          <a:noFill/>
        </p:spPr>
        <p:txBody>
          <a:bodyPr wrap="none" rtlCol="0">
            <a:spAutoFit/>
          </a:bodyPr>
          <a:lstStyle/>
          <a:p>
            <a:pPr algn="ctr"/>
            <a:r>
              <a:rPr lang="en-US" sz="22000" b="1" spc="4000" dirty="0" err="1">
                <a:solidFill>
                  <a:schemeClr val="bg1"/>
                </a:solidFill>
                <a:latin typeface="Montserrat" pitchFamily="2" charset="77"/>
              </a:rPr>
              <a:t>Wish App</a:t>
            </a:r>
            <a:endParaRPr lang="en-US" sz="22000" b="1" spc="4000" dirty="0">
              <a:solidFill>
                <a:schemeClr val="bg1"/>
              </a:solidFill>
              <a:latin typeface="Montserrat" pitchFamily="2" charset="77"/>
            </a:endParaRPr>
          </a:p>
        </p:txBody>
      </p:sp>
    </p:spTree>
    <p:extLst>
      <p:ext uri="{BB962C8B-B14F-4D97-AF65-F5344CB8AC3E}">
        <p14:creationId xmlns:p14="http://schemas.microsoft.com/office/powerpoint/2010/main" val="799886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AB0DA8E6-FDA3-114E-95E3-48F08F611753}"/>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TextBox 5"/>
          <p:cNvSpPr txBox="1"/>
          <p:nvPr/>
        </p:nvSpPr>
        <p:spPr>
          <a:xfrm>
            <a:off x="13307798" y="2766928"/>
            <a:ext cx="10158924" cy="9941183"/>
          </a:xfrm>
          <a:prstGeom prst="rect">
            <a:avLst/>
          </a:prstGeom>
          <a:noFill/>
        </p:spPr>
        <p:txBody>
          <a:bodyPr wrap="square" rtlCol="0">
            <a:spAutoFit/>
          </a:bodyPr>
          <a:lstStyle/>
          <a:p>
            <a:pPr algn="just"/>
            <a:r>
              <a:rPr lang="en-US" sz="4000" dirty="0">
                <a:latin typeface="Source Sans Pro Light" charset="0"/>
                <a:ea typeface="Source Sans Pro Light" charset="0"/>
                <a:cs typeface="Source Sans Pro Light" charset="0"/>
              </a:rPr>
              <a:t>I JWT contengono delle </a:t>
            </a:r>
            <a:r>
              <a:rPr lang="en-US" sz="4000" b="1" dirty="0">
                <a:latin typeface="Source Sans Pro Light" charset="0"/>
                <a:ea typeface="Source Sans Pro Light" charset="0"/>
                <a:cs typeface="Source Sans Pro Light" charset="0"/>
              </a:rPr>
              <a:t>attestazioni (o claim)</a:t>
            </a:r>
            <a:r>
              <a:rPr lang="en-US" sz="4000" dirty="0">
                <a:latin typeface="Source Sans Pro Light" charset="0"/>
                <a:ea typeface="Source Sans Pro Light" charset="0"/>
                <a:cs typeface="Source Sans Pro Light" charset="0"/>
              </a:rPr>
              <a:t>, che sono dichiarazioni (come nome o indirizzo e-mail) su un'entità (in genere, l'utente) e metadati aggiuntivi. </a:t>
            </a:r>
          </a:p>
          <a:p>
            <a:pPr algn="just"/>
            <a:r>
              <a:rPr lang="en-US" sz="4000" dirty="0">
                <a:latin typeface="Source Sans Pro Light" charset="0"/>
                <a:ea typeface="Source Sans Pro Light" charset="0"/>
                <a:cs typeface="Source Sans Pro Light" charset="0"/>
              </a:rPr>
              <a:t>La specifica OpenID Connect definisce una serie di </a:t>
            </a:r>
            <a:r>
              <a:rPr lang="en-US" sz="4000" b="1" dirty="0">
                <a:latin typeface="Source Sans Pro Light" charset="0"/>
                <a:ea typeface="Source Sans Pro Light" charset="0"/>
                <a:cs typeface="Source Sans Pro Light" charset="0"/>
              </a:rPr>
              <a:t>attestazioni standard</a:t>
            </a:r>
            <a:r>
              <a:rPr lang="en-US" sz="4000" dirty="0">
                <a:latin typeface="Source Sans Pro Light" charset="0"/>
                <a:ea typeface="Source Sans Pro Light" charset="0"/>
                <a:cs typeface="Source Sans Pro Light" charset="0"/>
              </a:rPr>
              <a:t>, che includono nome, email, sesso, data di nascita e così via. Tuttavia, se si desidera acquisire informazioni su un utente e non esiste un claim standard che rifletta al meglio questa informazione, si possono creare </a:t>
            </a:r>
            <a:r>
              <a:rPr lang="en-US" sz="4000" b="1" dirty="0">
                <a:latin typeface="Source Sans Pro Light" charset="0"/>
                <a:ea typeface="Source Sans Pro Light" charset="0"/>
                <a:cs typeface="Source Sans Pro Light" charset="0"/>
              </a:rPr>
              <a:t>attestazioni personalizzate</a:t>
            </a:r>
            <a:r>
              <a:rPr lang="en-US" sz="4000" dirty="0">
                <a:latin typeface="Source Sans Pro Light" charset="0"/>
                <a:ea typeface="Source Sans Pro Light" charset="0"/>
                <a:cs typeface="Source Sans Pro Light" charset="0"/>
              </a:rPr>
              <a:t> e aggiungerle ai token.</a:t>
            </a:r>
          </a:p>
          <a:p>
            <a:pPr algn="just"/>
            <a:endParaRPr lang="en-US" sz="4000" dirty="0">
              <a:latin typeface="Source Sans Pro Light" charset="0"/>
              <a:ea typeface="Source Sans Pro Light" charset="0"/>
              <a:cs typeface="Source Sans Pro Light" charset="0"/>
            </a:endParaRPr>
          </a:p>
          <a:p>
            <a:pPr algn="just"/>
            <a:r>
              <a:rPr lang="en-US" sz="4000" dirty="0">
                <a:latin typeface="Source Sans Pro Light" charset="0"/>
                <a:ea typeface="Source Sans Pro Light" charset="0"/>
                <a:cs typeface="Source Sans Pro Light" charset="0"/>
              </a:rPr>
              <a:t>In questo esempio vediamo le attestazioni Isssuer (iss), Subject (sub), Audience (aud), Issued at (iat) ed Expiration time (exp).</a:t>
            </a:r>
          </a:p>
        </p:txBody>
      </p:sp>
      <p:sp>
        <p:nvSpPr>
          <p:cNvPr id="9" name="Rectangle 8">
            <a:extLst>
              <a:ext uri="{FF2B5EF4-FFF2-40B4-BE49-F238E27FC236}">
                <a16:creationId xmlns:a16="http://schemas.microsoft.com/office/drawing/2014/main" id="{D8BC39C9-80A4-284F-BE34-D038571D3525}"/>
              </a:ext>
            </a:extLst>
          </p:cNvPr>
          <p:cNvSpPr>
            <a:spLocks/>
          </p:cNvSpPr>
          <p:nvPr/>
        </p:nvSpPr>
        <p:spPr bwMode="auto">
          <a:xfrm>
            <a:off x="12557226" y="-25122"/>
            <a:ext cx="9486571"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JSON Web Tokens</a:t>
            </a:r>
            <a:r>
              <a:rPr lang="en-US" sz="6400" b="1" spc="500" dirty="0" err="1">
                <a:solidFill>
                  <a:schemeClr val="tx2"/>
                </a:solidFill>
                <a:latin typeface="Montserrat Black" pitchFamily="2" charset="77"/>
                <a:ea typeface="Lato Black" charset="0"/>
                <a:cs typeface="Lato Black" charset="0"/>
                <a:sym typeface="Bebas Neue" charset="0"/>
              </a:rPr>
              <a:t>.</a:t>
            </a:r>
            <a:endParaRPr lang="en-US" sz="6400" b="1" spc="500" dirty="0">
              <a:solidFill>
                <a:schemeClr val="tx2"/>
              </a:solidFill>
              <a:latin typeface="Montserrat Black" pitchFamily="2" charset="77"/>
              <a:ea typeface="Lato Black" charset="0"/>
              <a:cs typeface="Lato Black" charset="0"/>
              <a:sym typeface="Bebas Neue" charset="0"/>
            </a:endParaRPr>
          </a:p>
        </p:txBody>
      </p:sp>
      <p:sp>
        <p:nvSpPr>
          <p:cNvPr id="10" name="Rectangle 9">
            <a:extLst>
              <a:ext uri="{FF2B5EF4-FFF2-40B4-BE49-F238E27FC236}">
                <a16:creationId xmlns:a16="http://schemas.microsoft.com/office/drawing/2014/main" id="{7B51AAF9-AC58-5941-AF54-20A42C0E707E}"/>
              </a:ext>
            </a:extLst>
          </p:cNvPr>
          <p:cNvSpPr/>
          <p:nvPr/>
        </p:nvSpPr>
        <p:spPr>
          <a:xfrm>
            <a:off x="16392347" y="1655857"/>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descr="Immagine che contiene testo&#10;&#10;Descrizione generata automaticamente">
            <a:extLst>
              <a:ext uri="{FF2B5EF4-FFF2-40B4-BE49-F238E27FC236}">
                <a16:creationId xmlns:a16="http://schemas.microsoft.com/office/drawing/2014/main" id="{A8D51AE2-5E5F-764C-AC9E-702630D26D67}"/>
              </a:ext>
            </a:extLst>
          </p:cNvPr>
          <p:cNvPicPr>
            <a:picLocks noChangeAspect="1"/>
          </p:cNvPicPr>
          <p:nvPr/>
        </p:nvPicPr>
        <p:blipFill rotWithShape="1">
          <a:blip r:embed="rId2">
            <a:extLst>
              <a:ext uri="{28A0092B-C50C-407E-A947-70E740481C1C}">
                <a14:useLocalDpi xmlns:a14="http://schemas.microsoft.com/office/drawing/2010/main" val="0"/>
              </a:ext>
            </a:extLst>
          </a:blip>
          <a:srcRect t="7714" r="50163"/>
          <a:stretch/>
        </p:blipFill>
        <p:spPr>
          <a:xfrm>
            <a:off x="0" y="0"/>
            <a:ext cx="6761747" cy="10376399"/>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E2323EE6-D05A-E042-81D5-327C98FABB0C}"/>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8499" b="43476"/>
          <a:stretch/>
        </p:blipFill>
        <p:spPr>
          <a:xfrm>
            <a:off x="0" y="7361946"/>
            <a:ext cx="7976990" cy="6349553"/>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FD060619-ED2C-8D41-84FC-1D5D5D01B4D4}"/>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56143" r="20965"/>
          <a:stretch/>
        </p:blipFill>
        <p:spPr>
          <a:xfrm>
            <a:off x="6546051" y="3595137"/>
            <a:ext cx="6011175" cy="7524616"/>
          </a:xfrm>
          <a:prstGeom prst="rect">
            <a:avLst/>
          </a:prstGeom>
        </p:spPr>
      </p:pic>
      <p:sp>
        <p:nvSpPr>
          <p:cNvPr id="13" name="Rectangle 16">
            <a:extLst>
              <a:ext uri="{FF2B5EF4-FFF2-40B4-BE49-F238E27FC236}">
                <a16:creationId xmlns:a16="http://schemas.microsoft.com/office/drawing/2014/main" id="{D1662E14-A79C-D249-AF8D-D61F29F00AB5}"/>
              </a:ext>
            </a:extLst>
          </p:cNvPr>
          <p:cNvSpPr>
            <a:spLocks/>
          </p:cNvSpPr>
          <p:nvPr/>
        </p:nvSpPr>
        <p:spPr bwMode="auto">
          <a:xfrm>
            <a:off x="12703098" y="1007889"/>
            <a:ext cx="9194825"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4000" b="1" spc="500" dirty="0">
                <a:solidFill>
                  <a:schemeClr val="tx2"/>
                </a:solidFill>
                <a:latin typeface="Montserrat Black" pitchFamily="2" charset="77"/>
                <a:ea typeface="Lato Black" charset="0"/>
                <a:cs typeface="Lato Black" charset="0"/>
                <a:sym typeface="Bebas Neue" charset="0"/>
              </a:rPr>
              <a:t>Esempio di ID Token Auth0.</a:t>
            </a:r>
          </a:p>
        </p:txBody>
      </p:sp>
    </p:spTree>
    <p:extLst>
      <p:ext uri="{BB962C8B-B14F-4D97-AF65-F5344CB8AC3E}">
        <p14:creationId xmlns:p14="http://schemas.microsoft.com/office/powerpoint/2010/main" val="2221188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p:cNvSpPr>
          <p:nvPr/>
        </p:nvSpPr>
        <p:spPr bwMode="auto">
          <a:xfrm>
            <a:off x="5781290" y="841515"/>
            <a:ext cx="12873717"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Authorization Code Flow.</a:t>
            </a:r>
          </a:p>
        </p:txBody>
      </p:sp>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817B5E57-BFCD-D743-ABDB-3806D35D205F}"/>
              </a:ext>
            </a:extLst>
          </p:cNvPr>
          <p:cNvSpPr txBox="1"/>
          <p:nvPr/>
        </p:nvSpPr>
        <p:spPr>
          <a:xfrm>
            <a:off x="16314821" y="3296653"/>
            <a:ext cx="184731" cy="646331"/>
          </a:xfrm>
          <a:prstGeom prst="rect">
            <a:avLst/>
          </a:prstGeom>
          <a:noFill/>
        </p:spPr>
        <p:txBody>
          <a:bodyPr wrap="none" rtlCol="0">
            <a:spAutoFit/>
          </a:bodyPr>
          <a:lstStyle/>
          <a:p>
            <a:endParaRPr lang="it-IT"/>
          </a:p>
        </p:txBody>
      </p:sp>
      <p:sp>
        <p:nvSpPr>
          <p:cNvPr id="9" name="Rettangolo 8">
            <a:extLst>
              <a:ext uri="{FF2B5EF4-FFF2-40B4-BE49-F238E27FC236}">
                <a16:creationId xmlns:a16="http://schemas.microsoft.com/office/drawing/2014/main" id="{9E3E2A6B-766C-BD46-ABA8-76625E4E3899}"/>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F49D7FBE-217D-7A4C-B025-CB2DDB5A4D90}"/>
              </a:ext>
            </a:extLst>
          </p:cNvPr>
          <p:cNvPicPr>
            <a:picLocks noChangeAspect="1"/>
          </p:cNvPicPr>
          <p:nvPr/>
        </p:nvPicPr>
        <p:blipFill rotWithShape="1">
          <a:blip r:embed="rId2"/>
          <a:srcRect l="4112" t="13574" r="19269" b="20030"/>
          <a:stretch/>
        </p:blipFill>
        <p:spPr>
          <a:xfrm>
            <a:off x="150277" y="2242386"/>
            <a:ext cx="14798842" cy="10354882"/>
          </a:xfrm>
          <a:prstGeom prst="rect">
            <a:avLst/>
          </a:prstGeom>
        </p:spPr>
      </p:pic>
      <p:sp>
        <p:nvSpPr>
          <p:cNvPr id="10" name="TextBox 5">
            <a:extLst>
              <a:ext uri="{FF2B5EF4-FFF2-40B4-BE49-F238E27FC236}">
                <a16:creationId xmlns:a16="http://schemas.microsoft.com/office/drawing/2014/main" id="{6ADA5036-80A1-1147-8D5A-C6F0578A3CF5}"/>
              </a:ext>
            </a:extLst>
          </p:cNvPr>
          <p:cNvSpPr txBox="1"/>
          <p:nvPr/>
        </p:nvSpPr>
        <p:spPr>
          <a:xfrm>
            <a:off x="15099396" y="2073557"/>
            <a:ext cx="9127977" cy="11603176"/>
          </a:xfrm>
          <a:prstGeom prst="rect">
            <a:avLst/>
          </a:prstGeom>
          <a:noFill/>
        </p:spPr>
        <p:txBody>
          <a:bodyPr wrap="square" rtlCol="0">
            <a:spAutoFit/>
          </a:bodyPr>
          <a:lstStyle/>
          <a:p>
            <a:pPr marL="514350" indent="-514350">
              <a:buFont typeface="+mj-lt"/>
              <a:buAutoNum type="arabicPeriod"/>
            </a:pPr>
            <a:r>
              <a:rPr lang="en-US" sz="3400" dirty="0">
                <a:latin typeface="Source Sans Pro Light" charset="0"/>
                <a:ea typeface="Source Sans Pro Light" charset="0"/>
                <a:cs typeface="Source Sans Pro Light" charset="0"/>
              </a:rPr>
              <a:t>L'utente fa clic su Accedi all'interno della web app.</a:t>
            </a:r>
          </a:p>
          <a:p>
            <a:pPr marL="514350" indent="-514350">
              <a:buFont typeface="+mj-lt"/>
              <a:buAutoNum type="arabicPeriod"/>
            </a:pPr>
            <a:r>
              <a:rPr lang="en-US" sz="3400" dirty="0">
                <a:latin typeface="Source Sans Pro Light" charset="0"/>
                <a:ea typeface="Source Sans Pro Light" charset="0"/>
                <a:cs typeface="Source Sans Pro Light" charset="0"/>
              </a:rPr>
              <a:t>L'SDK di Auth0, utilizzato dalla web app, reindirizza l'utente all'Auth0 Authorization Server (all’endpoint /authorize).</a:t>
            </a:r>
          </a:p>
          <a:p>
            <a:pPr marL="514350" indent="-514350">
              <a:buFont typeface="+mj-lt"/>
              <a:buAutoNum type="arabicPeriod"/>
            </a:pPr>
            <a:r>
              <a:rPr lang="en-US" sz="3400" dirty="0">
                <a:latin typeface="Source Sans Pro Light" charset="0"/>
                <a:ea typeface="Source Sans Pro Light" charset="0"/>
                <a:cs typeface="Source Sans Pro Light" charset="0"/>
              </a:rPr>
              <a:t>L’ Authorization Server reindirizza l'utente alla pagina di inserimento delle credenziali.</a:t>
            </a:r>
          </a:p>
          <a:p>
            <a:pPr marL="514350" indent="-514350">
              <a:buFont typeface="+mj-lt"/>
              <a:buAutoNum type="arabicPeriod"/>
            </a:pPr>
            <a:r>
              <a:rPr lang="en-US" sz="3400" dirty="0">
                <a:latin typeface="Source Sans Pro Light" charset="0"/>
                <a:ea typeface="Source Sans Pro Light" charset="0"/>
                <a:cs typeface="Source Sans Pro Light" charset="0"/>
              </a:rPr>
              <a:t>L'utente si autentica e visualizza una pagina di consenso che elenca le autorizzazioni che Auth0 darà alla web app.</a:t>
            </a:r>
          </a:p>
          <a:p>
            <a:pPr marL="514350" indent="-514350">
              <a:buFont typeface="+mj-lt"/>
              <a:buAutoNum type="arabicPeriod"/>
            </a:pPr>
            <a:r>
              <a:rPr lang="en-US" sz="3400" dirty="0">
                <a:latin typeface="Source Sans Pro Light" charset="0"/>
                <a:ea typeface="Source Sans Pro Light" charset="0"/>
                <a:cs typeface="Source Sans Pro Light" charset="0"/>
              </a:rPr>
              <a:t>L’ Authorization Server reindirizza l'utente all'applicazione con un codice di autorizzazione, che è valido per un singolo utilizzo.</a:t>
            </a:r>
          </a:p>
          <a:p>
            <a:pPr marL="514350" indent="-514350">
              <a:buFont typeface="+mj-lt"/>
              <a:buAutoNum type="arabicPeriod"/>
            </a:pPr>
            <a:r>
              <a:rPr lang="en-US" sz="3400" dirty="0">
                <a:latin typeface="Source Sans Pro Light" charset="0"/>
                <a:ea typeface="Source Sans Pro Light" charset="0"/>
                <a:cs typeface="Source Sans Pro Light" charset="0"/>
              </a:rPr>
              <a:t>L'SDK di Auth0 invia questo codice all’Authorization Server (all’endpoint /oauth/token) insieme al Client ID e Client Secret relativi alla web app.</a:t>
            </a:r>
          </a:p>
          <a:p>
            <a:pPr marL="514350" indent="-514350">
              <a:buFont typeface="+mj-lt"/>
              <a:buAutoNum type="arabicPeriod"/>
            </a:pPr>
            <a:r>
              <a:rPr lang="en-US" sz="3400" dirty="0">
                <a:latin typeface="Source Sans Pro Light" charset="0"/>
                <a:ea typeface="Source Sans Pro Light" charset="0"/>
                <a:cs typeface="Source Sans Pro Light" charset="0"/>
              </a:rPr>
              <a:t>L’ Authorization Server verifica il codice di autorizzazione, il client ID e il Client Secret.</a:t>
            </a:r>
          </a:p>
          <a:p>
            <a:pPr marL="514350" indent="-514350">
              <a:buFont typeface="+mj-lt"/>
              <a:buAutoNum type="arabicPeriod"/>
            </a:pPr>
            <a:r>
              <a:rPr lang="en-US" sz="3400" dirty="0">
                <a:latin typeface="Source Sans Pro Light" charset="0"/>
                <a:ea typeface="Source Sans Pro Light" charset="0"/>
                <a:cs typeface="Source Sans Pro Light" charset="0"/>
              </a:rPr>
              <a:t>L’ Authorization Server risponde con un ID Token e un Access Token (ed eventualmente un Refresh Token).</a:t>
            </a:r>
          </a:p>
        </p:txBody>
      </p:sp>
    </p:spTree>
    <p:extLst>
      <p:ext uri="{BB962C8B-B14F-4D97-AF65-F5344CB8AC3E}">
        <p14:creationId xmlns:p14="http://schemas.microsoft.com/office/powerpoint/2010/main" val="660646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tangolo 15">
            <a:extLst>
              <a:ext uri="{FF2B5EF4-FFF2-40B4-BE49-F238E27FC236}">
                <a16:creationId xmlns:a16="http://schemas.microsoft.com/office/drawing/2014/main" id="{7181164E-824C-4F4C-99EA-39A33FFF0640}"/>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ctangle 16"/>
          <p:cNvSpPr>
            <a:spLocks/>
          </p:cNvSpPr>
          <p:nvPr/>
        </p:nvSpPr>
        <p:spPr bwMode="auto">
          <a:xfrm>
            <a:off x="6247298" y="201435"/>
            <a:ext cx="11883061"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Flow di autenticazione.</a:t>
            </a:r>
          </a:p>
        </p:txBody>
      </p:sp>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immagine 10">
            <a:extLst>
              <a:ext uri="{FF2B5EF4-FFF2-40B4-BE49-F238E27FC236}">
                <a16:creationId xmlns:a16="http://schemas.microsoft.com/office/drawing/2014/main" id="{26A8F2D3-B453-814B-9580-6B924C6141CD}"/>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l="1658" r="1658"/>
          <a:stretch/>
        </p:blipFill>
        <p:spPr>
          <a:xfrm>
            <a:off x="5525691" y="2578903"/>
            <a:ext cx="13326268" cy="11137097"/>
          </a:xfrm>
          <a:prstGeom prst="rect">
            <a:avLst/>
          </a:prstGeom>
          <a:ln>
            <a:noFill/>
          </a:ln>
          <a:effectLst>
            <a:softEdge rad="112500"/>
          </a:effectLst>
        </p:spPr>
      </p:pic>
      <p:sp>
        <p:nvSpPr>
          <p:cNvPr id="6" name="Rectangle 16">
            <a:extLst>
              <a:ext uri="{FF2B5EF4-FFF2-40B4-BE49-F238E27FC236}">
                <a16:creationId xmlns:a16="http://schemas.microsoft.com/office/drawing/2014/main" id="{A54AAC8C-EB2C-5745-BEAF-1BF77686A0C8}"/>
              </a:ext>
            </a:extLst>
          </p:cNvPr>
          <p:cNvSpPr>
            <a:spLocks/>
          </p:cNvSpPr>
          <p:nvPr/>
        </p:nvSpPr>
        <p:spPr bwMode="auto">
          <a:xfrm>
            <a:off x="2024999" y="1202859"/>
            <a:ext cx="20327681"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4000" b="1" spc="500" dirty="0">
                <a:solidFill>
                  <a:schemeClr val="tx2"/>
                </a:solidFill>
                <a:latin typeface="Montserrat Black" pitchFamily="2" charset="77"/>
                <a:ea typeface="Lato Black" charset="0"/>
                <a:cs typeface="Lato Black" charset="0"/>
                <a:sym typeface="Bebas Neue" charset="0"/>
              </a:rPr>
              <a:t>Diagramma di sequenza con l’interazione tra servlet Auth0.</a:t>
            </a:r>
          </a:p>
        </p:txBody>
      </p:sp>
    </p:spTree>
    <p:extLst>
      <p:ext uri="{BB962C8B-B14F-4D97-AF65-F5344CB8AC3E}">
        <p14:creationId xmlns:p14="http://schemas.microsoft.com/office/powerpoint/2010/main" val="15875376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p:cNvSpPr>
          <p:nvPr/>
        </p:nvSpPr>
        <p:spPr bwMode="auto">
          <a:xfrm>
            <a:off x="4699261" y="841515"/>
            <a:ext cx="15037771"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err="1">
                <a:solidFill>
                  <a:schemeClr val="tx2"/>
                </a:solidFill>
                <a:latin typeface="Montserrat Black" pitchFamily="2" charset="77"/>
                <a:ea typeface="Lato Black" charset="0"/>
                <a:cs typeface="Lato Black" charset="0"/>
                <a:sym typeface="Bebas Neue" charset="0"/>
              </a:rPr>
              <a:t>Implementazione e sicurezza.</a:t>
            </a:r>
            <a:endParaRPr lang="en-US" sz="6400" b="1" spc="500" dirty="0">
              <a:solidFill>
                <a:schemeClr val="tx2"/>
              </a:solidFill>
              <a:latin typeface="Montserrat Black" pitchFamily="2" charset="77"/>
              <a:ea typeface="Lato Black" charset="0"/>
              <a:cs typeface="Lato Black" charset="0"/>
              <a:sym typeface="Bebas Neue" charset="0"/>
            </a:endParaRPr>
          </a:p>
        </p:txBody>
      </p:sp>
      <p:sp>
        <p:nvSpPr>
          <p:cNvPr id="9" name="Rettangolo 8">
            <a:extLst>
              <a:ext uri="{FF2B5EF4-FFF2-40B4-BE49-F238E27FC236}">
                <a16:creationId xmlns:a16="http://schemas.microsoft.com/office/drawing/2014/main" id="{9E3E2A6B-766C-BD46-ABA8-76625E4E3899}"/>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Subtitle 2"/>
          <p:cNvSpPr txBox="1">
            <a:spLocks/>
          </p:cNvSpPr>
          <p:nvPr/>
        </p:nvSpPr>
        <p:spPr>
          <a:xfrm>
            <a:off x="409909" y="3296653"/>
            <a:ext cx="23557831" cy="964719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7200" dirty="0">
                <a:latin typeface="Montserrat" pitchFamily="2" charset="77"/>
                <a:ea typeface="Source Sans Pro Light" charset="0"/>
                <a:cs typeface="Source Sans Pro Light" charset="0"/>
              </a:rPr>
              <a:t>Identificazione e autenticazione</a:t>
            </a:r>
          </a:p>
          <a:p>
            <a:pPr>
              <a:lnSpc>
                <a:spcPts val="4040"/>
              </a:lnSpc>
            </a:pPr>
            <a:endParaRPr lang="en-US" sz="7200" dirty="0">
              <a:latin typeface="Montserrat" pitchFamily="2" charset="77"/>
              <a:ea typeface="Source Sans Pro Light" charset="0"/>
              <a:cs typeface="Source Sans Pro Light" charset="0"/>
            </a:endParaRPr>
          </a:p>
          <a:p>
            <a:pPr>
              <a:lnSpc>
                <a:spcPts val="4040"/>
              </a:lnSpc>
            </a:pPr>
            <a:endParaRPr lang="en-US" sz="7200" dirty="0">
              <a:latin typeface="Montserrat" pitchFamily="2" charset="77"/>
              <a:ea typeface="Source Sans Pro Light" charset="0"/>
              <a:cs typeface="Source Sans Pro Light" charset="0"/>
            </a:endParaRPr>
          </a:p>
          <a:p>
            <a:pPr>
              <a:lnSpc>
                <a:spcPts val="4040"/>
              </a:lnSpc>
            </a:pPr>
            <a:r>
              <a:rPr lang="en-US" sz="7200" b="1" dirty="0">
                <a:latin typeface="Montserrat" pitchFamily="2" charset="77"/>
                <a:ea typeface="Source Sans Pro Light" charset="0"/>
                <a:cs typeface="Source Sans Pro Light" charset="0"/>
              </a:rPr>
              <a:t>Autorizzazione</a:t>
            </a:r>
          </a:p>
          <a:p>
            <a:pPr>
              <a:lnSpc>
                <a:spcPts val="4040"/>
              </a:lnSpc>
            </a:pPr>
            <a:endParaRPr lang="en-US" sz="7200" dirty="0">
              <a:latin typeface="Montserrat" pitchFamily="2" charset="77"/>
              <a:ea typeface="Source Sans Pro Light" charset="0"/>
              <a:cs typeface="Source Sans Pro Light" charset="0"/>
            </a:endParaRPr>
          </a:p>
          <a:p>
            <a:pPr>
              <a:lnSpc>
                <a:spcPts val="4040"/>
              </a:lnSpc>
            </a:pPr>
            <a:endParaRPr lang="en-US" sz="7200" dirty="0">
              <a:latin typeface="Montserrat" pitchFamily="2" charset="77"/>
              <a:ea typeface="Source Sans Pro Light" charset="0"/>
              <a:cs typeface="Source Sans Pro Light" charset="0"/>
            </a:endParaRPr>
          </a:p>
          <a:p>
            <a:pPr>
              <a:lnSpc>
                <a:spcPts val="4040"/>
              </a:lnSpc>
            </a:pPr>
            <a:r>
              <a:rPr lang="en-US" sz="7200" dirty="0">
                <a:latin typeface="Montserrat" pitchFamily="2" charset="77"/>
                <a:ea typeface="Source Sans Pro Light" charset="0"/>
                <a:cs typeface="Source Sans Pro Light" charset="0"/>
              </a:rPr>
              <a:t>Persistenza dei dati</a:t>
            </a:r>
          </a:p>
          <a:p>
            <a:pPr>
              <a:lnSpc>
                <a:spcPts val="4040"/>
              </a:lnSpc>
            </a:pPr>
            <a:endParaRPr lang="en-US" sz="7200" dirty="0">
              <a:latin typeface="Montserrat" pitchFamily="2" charset="77"/>
              <a:ea typeface="Source Sans Pro Light" charset="0"/>
              <a:cs typeface="Source Sans Pro Light" charset="0"/>
            </a:endParaRPr>
          </a:p>
          <a:p>
            <a:pPr>
              <a:lnSpc>
                <a:spcPts val="4040"/>
              </a:lnSpc>
            </a:pPr>
            <a:endParaRPr lang="en-US" sz="7200" dirty="0">
              <a:latin typeface="Montserrat" pitchFamily="2" charset="77"/>
              <a:ea typeface="Source Sans Pro Light" charset="0"/>
              <a:cs typeface="Source Sans Pro Light" charset="0"/>
            </a:endParaRPr>
          </a:p>
          <a:p>
            <a:pPr>
              <a:lnSpc>
                <a:spcPts val="4040"/>
              </a:lnSpc>
            </a:pPr>
            <a:r>
              <a:rPr lang="en-US" sz="7200" dirty="0">
                <a:latin typeface="Montserrat" pitchFamily="2" charset="77"/>
                <a:ea typeface="Source Sans Pro Light" charset="0"/>
                <a:cs typeface="Source Sans Pro Light" charset="0"/>
              </a:rPr>
              <a:t>Sicurezza nella comunicazione </a:t>
            </a:r>
          </a:p>
          <a:p>
            <a:pPr>
              <a:lnSpc>
                <a:spcPts val="4040"/>
              </a:lnSpc>
            </a:pPr>
            <a:endParaRPr lang="en-US" sz="7200" dirty="0">
              <a:latin typeface="Montserrat" pitchFamily="2" charset="77"/>
              <a:ea typeface="Source Sans Pro Light" charset="0"/>
              <a:cs typeface="Source Sans Pro Light" charset="0"/>
            </a:endParaRPr>
          </a:p>
          <a:p>
            <a:pPr>
              <a:lnSpc>
                <a:spcPts val="4040"/>
              </a:lnSpc>
            </a:pPr>
            <a:endParaRPr lang="en-US" sz="7200" dirty="0">
              <a:latin typeface="Montserrat" pitchFamily="2" charset="77"/>
              <a:ea typeface="Source Sans Pro Light" charset="0"/>
              <a:cs typeface="Source Sans Pro Light" charset="0"/>
            </a:endParaRPr>
          </a:p>
          <a:p>
            <a:pPr>
              <a:lnSpc>
                <a:spcPts val="4040"/>
              </a:lnSpc>
            </a:pPr>
            <a:r>
              <a:rPr lang="en-US" sz="7200" dirty="0">
                <a:latin typeface="Montserrat" pitchFamily="2" charset="77"/>
                <a:ea typeface="Source Sans Pro Light" charset="0"/>
                <a:cs typeface="Source Sans Pro Light" charset="0"/>
              </a:rPr>
              <a:t>Assessment di sicurezza mediante il NIST</a:t>
            </a:r>
          </a:p>
        </p:txBody>
      </p:sp>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817B5E57-BFCD-D743-ABDB-3806D35D205F}"/>
              </a:ext>
            </a:extLst>
          </p:cNvPr>
          <p:cNvSpPr txBox="1"/>
          <p:nvPr/>
        </p:nvSpPr>
        <p:spPr>
          <a:xfrm>
            <a:off x="16314821" y="3296653"/>
            <a:ext cx="184731" cy="646331"/>
          </a:xfrm>
          <a:prstGeom prst="rect">
            <a:avLst/>
          </a:prstGeom>
          <a:noFill/>
        </p:spPr>
        <p:txBody>
          <a:bodyPr wrap="none" rtlCol="0">
            <a:spAutoFit/>
          </a:bodyPr>
          <a:lstStyle/>
          <a:p>
            <a:endParaRPr lang="it-IT"/>
          </a:p>
        </p:txBody>
      </p:sp>
    </p:spTree>
    <p:extLst>
      <p:ext uri="{BB962C8B-B14F-4D97-AF65-F5344CB8AC3E}">
        <p14:creationId xmlns:p14="http://schemas.microsoft.com/office/powerpoint/2010/main" val="14858796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2"/>
          <p:cNvSpPr txBox="1">
            <a:spLocks/>
          </p:cNvSpPr>
          <p:nvPr/>
        </p:nvSpPr>
        <p:spPr>
          <a:xfrm>
            <a:off x="409909" y="3393844"/>
            <a:ext cx="23557831" cy="853503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sz="4000" dirty="0">
                <a:solidFill>
                  <a:schemeClr val="tx1"/>
                </a:solidFill>
                <a:latin typeface="Source Sans Pro Light" charset="0"/>
                <a:ea typeface="Source Sans Pro Light" charset="0"/>
                <a:cs typeface="Source Sans Pro Light" charset="0"/>
              </a:rPr>
              <a:t>Il </a:t>
            </a:r>
            <a:r>
              <a:rPr lang="en-US" sz="4000" b="1" dirty="0">
                <a:solidFill>
                  <a:schemeClr val="tx1"/>
                </a:solidFill>
                <a:latin typeface="Source Sans Pro Light" charset="0"/>
                <a:ea typeface="Source Sans Pro Light" charset="0"/>
                <a:cs typeface="Source Sans Pro Light" charset="0"/>
              </a:rPr>
              <a:t>controllo degli accessi basato sugli attributi (ABAC)</a:t>
            </a:r>
            <a:r>
              <a:rPr lang="en-US" sz="4000" dirty="0">
                <a:solidFill>
                  <a:schemeClr val="tx1"/>
                </a:solidFill>
                <a:latin typeface="Source Sans Pro Light" charset="0"/>
                <a:ea typeface="Source Sans Pro Light" charset="0"/>
                <a:cs typeface="Source Sans Pro Light" charset="0"/>
              </a:rPr>
              <a:t> definisce un paradigma di controllo degli accessi in base al quale i diritti di accesso vengono concessi agli utenti attraverso l'uso di policy che combinano insieme attributi. Le policy possono utilizzare qualsiasi tipo di attributi (attributi utente, attributi di risorse, oggetti, attributi di ambiente ecc.). Il NIST introduce i concetti principali di ABAC in termini delle sue </a:t>
            </a:r>
            <a:r>
              <a:rPr lang="en-US" sz="4000" b="1" dirty="0">
                <a:solidFill>
                  <a:schemeClr val="tx1"/>
                </a:solidFill>
                <a:latin typeface="Source Sans Pro Light" charset="0"/>
                <a:ea typeface="Source Sans Pro Light" charset="0"/>
                <a:cs typeface="Source Sans Pro Light" charset="0"/>
              </a:rPr>
              <a:t>entità fondamentali</a:t>
            </a:r>
            <a:r>
              <a:rPr lang="en-US" sz="4000" dirty="0">
                <a:solidFill>
                  <a:schemeClr val="tx1"/>
                </a:solidFill>
                <a:latin typeface="Source Sans Pro Light" charset="0"/>
                <a:ea typeface="Source Sans Pro Light" charset="0"/>
                <a:cs typeface="Source Sans Pro Light" charset="0"/>
              </a:rPr>
              <a:t>, ovvero PAP (Policy Administration Point), PEP (Policy Enforcement Point), PDP (Policy Decision Point) e PIP (Policy Information Point). </a:t>
            </a:r>
          </a:p>
          <a:p>
            <a:pPr algn="just">
              <a:lnSpc>
                <a:spcPts val="4040"/>
              </a:lnSpc>
            </a:pPr>
            <a:r>
              <a:rPr lang="en-US" sz="4000" dirty="0">
                <a:solidFill>
                  <a:schemeClr val="tx1"/>
                </a:solidFill>
                <a:latin typeface="Source Sans Pro Light" charset="0"/>
                <a:ea typeface="Source Sans Pro Light" charset="0"/>
                <a:cs typeface="Source Sans Pro Light" charset="0"/>
              </a:rPr>
              <a:t>È differente dal </a:t>
            </a:r>
            <a:r>
              <a:rPr lang="en-US" sz="4000" b="1" dirty="0">
                <a:solidFill>
                  <a:schemeClr val="tx1"/>
                </a:solidFill>
                <a:latin typeface="Source Sans Pro Light" charset="0"/>
                <a:ea typeface="Source Sans Pro Light" charset="0"/>
                <a:cs typeface="Source Sans Pro Light" charset="0"/>
              </a:rPr>
              <a:t>controllo degli accessi basato sui ruoli (RBAC)</a:t>
            </a:r>
            <a:r>
              <a:rPr lang="en-US" sz="4000" dirty="0">
                <a:solidFill>
                  <a:schemeClr val="tx1"/>
                </a:solidFill>
                <a:latin typeface="Source Sans Pro Light" charset="0"/>
                <a:ea typeface="Source Sans Pro Light" charset="0"/>
                <a:cs typeface="Source Sans Pro Light" charset="0"/>
              </a:rPr>
              <a:t>, che impiega dei ruoli, da cui derivano un set specifico di privilegi, che vengono assegnati ai soggetti. La differenza fondamentale è la presenza in ABAC di policy che esprimono regole booleane che possono valutare più attributi diversi. I valori degli attributi possono essere atomici o liste, che contengono più di un valore atomico. </a:t>
            </a:r>
          </a:p>
          <a:p>
            <a:pPr algn="just">
              <a:lnSpc>
                <a:spcPts val="4040"/>
              </a:lnSpc>
            </a:pPr>
            <a:r>
              <a:rPr lang="en-US" sz="4000" dirty="0">
                <a:solidFill>
                  <a:schemeClr val="tx1"/>
                </a:solidFill>
                <a:latin typeface="Source Sans Pro Light" charset="0"/>
                <a:ea typeface="Source Sans Pro Light" charset="0"/>
                <a:cs typeface="Source Sans Pro Light" charset="0"/>
              </a:rPr>
              <a:t>Gli standard chiave che implementano ABAC sono </a:t>
            </a:r>
            <a:r>
              <a:rPr lang="en-US" sz="4000" b="1" dirty="0">
                <a:solidFill>
                  <a:schemeClr val="tx1"/>
                </a:solidFill>
                <a:latin typeface="Source Sans Pro Light" charset="0"/>
                <a:ea typeface="Source Sans Pro Light" charset="0"/>
                <a:cs typeface="Source Sans Pro Light" charset="0"/>
              </a:rPr>
              <a:t>XACML</a:t>
            </a:r>
            <a:r>
              <a:rPr lang="en-US" sz="4000" dirty="0">
                <a:solidFill>
                  <a:schemeClr val="tx1"/>
                </a:solidFill>
                <a:latin typeface="Source Sans Pro Light" charset="0"/>
                <a:ea typeface="Source Sans Pro Light" charset="0"/>
                <a:cs typeface="Source Sans Pro Light" charset="0"/>
              </a:rPr>
              <a:t> e </a:t>
            </a:r>
            <a:r>
              <a:rPr lang="en-US" sz="4000" b="1" dirty="0">
                <a:solidFill>
                  <a:schemeClr val="tx1"/>
                </a:solidFill>
                <a:latin typeface="Source Sans Pro Light" charset="0"/>
                <a:ea typeface="Source Sans Pro Light" charset="0"/>
                <a:cs typeface="Source Sans Pro Light" charset="0"/>
              </a:rPr>
              <a:t>ALFA</a:t>
            </a:r>
            <a:r>
              <a:rPr lang="en-US" sz="4000" dirty="0">
                <a:solidFill>
                  <a:schemeClr val="tx1"/>
                </a:solidFill>
                <a:latin typeface="Source Sans Pro Light" charset="0"/>
                <a:ea typeface="Source Sans Pro Light" charset="0"/>
                <a:cs typeface="Source Sans Pro Light" charset="0"/>
              </a:rPr>
              <a:t>. </a:t>
            </a:r>
          </a:p>
          <a:p>
            <a:pPr algn="just">
              <a:lnSpc>
                <a:spcPts val="4040"/>
              </a:lnSpc>
            </a:pPr>
            <a:endParaRPr lang="en-US" sz="4000" dirty="0">
              <a:solidFill>
                <a:schemeClr val="tx1"/>
              </a:solidFill>
              <a:latin typeface="Source Sans Pro Light" charset="0"/>
              <a:ea typeface="Source Sans Pro Light" charset="0"/>
              <a:cs typeface="Source Sans Pro Light" charset="0"/>
            </a:endParaRPr>
          </a:p>
          <a:p>
            <a:pPr algn="just">
              <a:lnSpc>
                <a:spcPts val="4040"/>
              </a:lnSpc>
            </a:pPr>
            <a:r>
              <a:rPr lang="en-US" sz="4000" b="1" dirty="0">
                <a:solidFill>
                  <a:schemeClr val="tx1"/>
                </a:solidFill>
                <a:latin typeface="Source Sans Pro Light" charset="0"/>
                <a:ea typeface="Source Sans Pro Light" charset="0"/>
                <a:cs typeface="Source Sans Pro Light" charset="0"/>
              </a:rPr>
              <a:t>Nel nostro caso</a:t>
            </a:r>
            <a:r>
              <a:rPr lang="en-US" sz="4000" dirty="0">
                <a:solidFill>
                  <a:schemeClr val="tx1"/>
                </a:solidFill>
                <a:latin typeface="Source Sans Pro Light" charset="0"/>
                <a:ea typeface="Source Sans Pro Light" charset="0"/>
                <a:cs typeface="Source Sans Pro Light" charset="0"/>
              </a:rPr>
              <a:t> è stato utilizzato </a:t>
            </a:r>
            <a:r>
              <a:rPr lang="en-US" sz="4000" b="1" dirty="0">
                <a:solidFill>
                  <a:schemeClr val="tx1"/>
                </a:solidFill>
                <a:latin typeface="Source Sans Pro Light" charset="0"/>
                <a:ea typeface="Source Sans Pro Light" charset="0"/>
                <a:cs typeface="Source Sans Pro Light" charset="0"/>
              </a:rPr>
              <a:t>XACML</a:t>
            </a:r>
            <a:r>
              <a:rPr lang="en-US" sz="4000" dirty="0">
                <a:solidFill>
                  <a:schemeClr val="tx1"/>
                </a:solidFill>
                <a:latin typeface="Source Sans Pro Light" charset="0"/>
                <a:ea typeface="Source Sans Pro Light" charset="0"/>
                <a:cs typeface="Source Sans Pro Light" charset="0"/>
              </a:rPr>
              <a:t>, implementato mediante le </a:t>
            </a:r>
            <a:r>
              <a:rPr lang="en-US" sz="4000" b="1" dirty="0">
                <a:solidFill>
                  <a:schemeClr val="tx1"/>
                </a:solidFill>
                <a:latin typeface="Source Sans Pro Light" charset="0"/>
                <a:ea typeface="Source Sans Pro Light" charset="0"/>
                <a:cs typeface="Source Sans Pro Light" charset="0"/>
              </a:rPr>
              <a:t>librerie fornite dalla SUN</a:t>
            </a:r>
            <a:r>
              <a:rPr lang="en-US" sz="4000" dirty="0">
                <a:solidFill>
                  <a:schemeClr val="tx1"/>
                </a:solidFill>
                <a:latin typeface="Source Sans Pro Light" charset="0"/>
                <a:ea typeface="Source Sans Pro Light" charset="0"/>
                <a:cs typeface="Source Sans Pro Light" charset="0"/>
              </a:rPr>
              <a:t>.</a:t>
            </a:r>
          </a:p>
          <a:p>
            <a:pPr algn="just">
              <a:lnSpc>
                <a:spcPts val="4040"/>
              </a:lnSpc>
            </a:pPr>
            <a:r>
              <a:rPr lang="en-US" sz="4000" dirty="0">
                <a:solidFill>
                  <a:schemeClr val="tx1"/>
                </a:solidFill>
                <a:latin typeface="Source Sans Pro Light" charset="0"/>
                <a:ea typeface="Source Sans Pro Light" charset="0"/>
                <a:cs typeface="Source Sans Pro Light" charset="0"/>
              </a:rPr>
              <a:t>Abbiamo inoltre riscontrato l’importanza dell’</a:t>
            </a:r>
            <a:r>
              <a:rPr lang="en-US" sz="4000" b="1" dirty="0">
                <a:solidFill>
                  <a:schemeClr val="tx1"/>
                </a:solidFill>
                <a:latin typeface="Source Sans Pro Light" charset="0"/>
                <a:ea typeface="Source Sans Pro Light" charset="0"/>
                <a:cs typeface="Source Sans Pro Light" charset="0"/>
              </a:rPr>
              <a:t>integrità dei file XML</a:t>
            </a:r>
            <a:r>
              <a:rPr lang="en-US" sz="4000" dirty="0">
                <a:solidFill>
                  <a:schemeClr val="tx1"/>
                </a:solidFill>
                <a:latin typeface="Source Sans Pro Light" charset="0"/>
                <a:ea typeface="Source Sans Pro Light" charset="0"/>
                <a:cs typeface="Source Sans Pro Light" charset="0"/>
              </a:rPr>
              <a:t> contenenti le policy e quindi deciso di implementare nel codice un controllo dell’hash, mediante algoritmo </a:t>
            </a:r>
            <a:r>
              <a:rPr lang="en-US" sz="4000" b="1" dirty="0">
                <a:solidFill>
                  <a:schemeClr val="tx1"/>
                </a:solidFill>
                <a:latin typeface="Source Sans Pro Light" charset="0"/>
                <a:ea typeface="Source Sans Pro Light" charset="0"/>
                <a:cs typeface="Source Sans Pro Light" charset="0"/>
              </a:rPr>
              <a:t>SHA-256</a:t>
            </a:r>
            <a:r>
              <a:rPr lang="en-US" sz="4000" dirty="0">
                <a:solidFill>
                  <a:schemeClr val="tx1"/>
                </a:solidFill>
                <a:latin typeface="Source Sans Pro Light" charset="0"/>
                <a:ea typeface="Source Sans Pro Light" charset="0"/>
                <a:cs typeface="Source Sans Pro Light" charset="0"/>
              </a:rPr>
              <a:t>.</a:t>
            </a:r>
          </a:p>
        </p:txBody>
      </p:sp>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817B5E57-BFCD-D743-ABDB-3806D35D205F}"/>
              </a:ext>
            </a:extLst>
          </p:cNvPr>
          <p:cNvSpPr txBox="1"/>
          <p:nvPr/>
        </p:nvSpPr>
        <p:spPr>
          <a:xfrm>
            <a:off x="16314821" y="3296653"/>
            <a:ext cx="184731" cy="646331"/>
          </a:xfrm>
          <a:prstGeom prst="rect">
            <a:avLst/>
          </a:prstGeom>
          <a:noFill/>
        </p:spPr>
        <p:txBody>
          <a:bodyPr wrap="none" rtlCol="0">
            <a:spAutoFit/>
          </a:bodyPr>
          <a:lstStyle/>
          <a:p>
            <a:endParaRPr lang="it-IT"/>
          </a:p>
        </p:txBody>
      </p:sp>
      <p:sp>
        <p:nvSpPr>
          <p:cNvPr id="9" name="Rettangolo 8">
            <a:extLst>
              <a:ext uri="{FF2B5EF4-FFF2-40B4-BE49-F238E27FC236}">
                <a16:creationId xmlns:a16="http://schemas.microsoft.com/office/drawing/2014/main" id="{9E3E2A6B-766C-BD46-ABA8-76625E4E3899}"/>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16">
            <a:extLst>
              <a:ext uri="{FF2B5EF4-FFF2-40B4-BE49-F238E27FC236}">
                <a16:creationId xmlns:a16="http://schemas.microsoft.com/office/drawing/2014/main" id="{23EBDF10-2FC7-604E-9B22-D129C64847BB}"/>
              </a:ext>
            </a:extLst>
          </p:cNvPr>
          <p:cNvSpPr>
            <a:spLocks/>
          </p:cNvSpPr>
          <p:nvPr/>
        </p:nvSpPr>
        <p:spPr bwMode="auto">
          <a:xfrm>
            <a:off x="4045571" y="201435"/>
            <a:ext cx="16286510"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Attribute Based Access Control.</a:t>
            </a:r>
          </a:p>
        </p:txBody>
      </p:sp>
      <p:sp>
        <p:nvSpPr>
          <p:cNvPr id="8" name="Rectangle 3">
            <a:extLst>
              <a:ext uri="{FF2B5EF4-FFF2-40B4-BE49-F238E27FC236}">
                <a16:creationId xmlns:a16="http://schemas.microsoft.com/office/drawing/2014/main" id="{F1722133-9332-8A4B-88FF-37F8008437D0}"/>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6">
            <a:extLst>
              <a:ext uri="{FF2B5EF4-FFF2-40B4-BE49-F238E27FC236}">
                <a16:creationId xmlns:a16="http://schemas.microsoft.com/office/drawing/2014/main" id="{94B2EE7C-3016-984C-8DB8-DBD5F9C21091}"/>
              </a:ext>
            </a:extLst>
          </p:cNvPr>
          <p:cNvSpPr>
            <a:spLocks/>
          </p:cNvSpPr>
          <p:nvPr/>
        </p:nvSpPr>
        <p:spPr bwMode="auto">
          <a:xfrm>
            <a:off x="10923266" y="1202859"/>
            <a:ext cx="2531142"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4000" b="1" spc="500" dirty="0">
                <a:solidFill>
                  <a:schemeClr val="tx2"/>
                </a:solidFill>
                <a:latin typeface="Montserrat Black" pitchFamily="2" charset="77"/>
                <a:ea typeface="Lato Black" charset="0"/>
                <a:cs typeface="Lato Black" charset="0"/>
                <a:sym typeface="Bebas Neue" charset="0"/>
              </a:rPr>
              <a:t>XACML.</a:t>
            </a:r>
          </a:p>
        </p:txBody>
      </p:sp>
    </p:spTree>
    <p:extLst>
      <p:ext uri="{BB962C8B-B14F-4D97-AF65-F5344CB8AC3E}">
        <p14:creationId xmlns:p14="http://schemas.microsoft.com/office/powerpoint/2010/main" val="24586141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2"/>
          <p:cNvSpPr txBox="1">
            <a:spLocks/>
          </p:cNvSpPr>
          <p:nvPr/>
        </p:nvSpPr>
        <p:spPr>
          <a:xfrm>
            <a:off x="409907" y="2707788"/>
            <a:ext cx="23557831" cy="31592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4000" dirty="0">
                <a:solidFill>
                  <a:schemeClr val="tx1"/>
                </a:solidFill>
                <a:latin typeface="Source Sans Pro Light" charset="0"/>
                <a:ea typeface="Source Sans Pro Light" charset="0"/>
                <a:cs typeface="Source Sans Pro Light" charset="0"/>
              </a:rPr>
              <a:t>Le policy di autorizzazione sono quelle esposte, in maniera informale, </a:t>
            </a:r>
            <a:r>
              <a:rPr lang="en-US" sz="4000" b="1" dirty="0">
                <a:solidFill>
                  <a:schemeClr val="tx1"/>
                </a:solidFill>
                <a:latin typeface="Source Sans Pro Light" charset="0"/>
                <a:ea typeface="Source Sans Pro Light" charset="0"/>
                <a:cs typeface="Source Sans Pro Light" charset="0"/>
              </a:rPr>
              <a:t>nel problem statement</a:t>
            </a:r>
            <a:r>
              <a:rPr lang="en-US" sz="4000" dirty="0">
                <a:solidFill>
                  <a:schemeClr val="tx1"/>
                </a:solidFill>
                <a:latin typeface="Source Sans Pro Light" charset="0"/>
                <a:ea typeface="Source Sans Pro Light" charset="0"/>
                <a:cs typeface="Source Sans Pro Light" charset="0"/>
              </a:rPr>
              <a:t>.</a:t>
            </a:r>
          </a:p>
          <a:p>
            <a:pPr>
              <a:lnSpc>
                <a:spcPts val="4040"/>
              </a:lnSpc>
            </a:pPr>
            <a:r>
              <a:rPr lang="en-US" sz="4000" dirty="0">
                <a:solidFill>
                  <a:schemeClr val="tx1"/>
                </a:solidFill>
                <a:latin typeface="Source Sans Pro Light" charset="0"/>
                <a:ea typeface="Source Sans Pro Light" charset="0"/>
                <a:cs typeface="Source Sans Pro Light" charset="0"/>
              </a:rPr>
              <a:t>Possiamo quindi dire che nel nostro caso le risorse alle quali restringere l’accesso sono </a:t>
            </a:r>
            <a:r>
              <a:rPr lang="en-US" sz="4000" b="1" dirty="0">
                <a:solidFill>
                  <a:schemeClr val="tx1"/>
                </a:solidFill>
                <a:latin typeface="Source Sans Pro Light" charset="0"/>
                <a:ea typeface="Source Sans Pro Light" charset="0"/>
                <a:cs typeface="Source Sans Pro Light" charset="0"/>
              </a:rPr>
              <a:t>liste</a:t>
            </a:r>
            <a:r>
              <a:rPr lang="en-US" sz="4000" dirty="0">
                <a:solidFill>
                  <a:schemeClr val="tx1"/>
                </a:solidFill>
                <a:latin typeface="Source Sans Pro Light" charset="0"/>
                <a:ea typeface="Source Sans Pro Light" charset="0"/>
                <a:cs typeface="Source Sans Pro Light" charset="0"/>
              </a:rPr>
              <a:t> e </a:t>
            </a:r>
            <a:r>
              <a:rPr lang="en-US" sz="4000" b="1" dirty="0">
                <a:solidFill>
                  <a:schemeClr val="tx1"/>
                </a:solidFill>
                <a:latin typeface="Source Sans Pro Light" charset="0"/>
                <a:ea typeface="Source Sans Pro Light" charset="0"/>
                <a:cs typeface="Source Sans Pro Light" charset="0"/>
              </a:rPr>
              <a:t>gruppi</a:t>
            </a:r>
            <a:r>
              <a:rPr lang="en-US" sz="4000" dirty="0">
                <a:solidFill>
                  <a:schemeClr val="tx1"/>
                </a:solidFill>
                <a:latin typeface="Source Sans Pro Light" charset="0"/>
                <a:ea typeface="Source Sans Pro Light" charset="0"/>
                <a:cs typeface="Source Sans Pro Light" charset="0"/>
              </a:rPr>
              <a:t>.</a:t>
            </a:r>
          </a:p>
          <a:p>
            <a:pPr>
              <a:lnSpc>
                <a:spcPts val="4040"/>
              </a:lnSpc>
            </a:pPr>
            <a:r>
              <a:rPr lang="en-US" sz="4000" dirty="0">
                <a:solidFill>
                  <a:schemeClr val="tx1"/>
                </a:solidFill>
                <a:latin typeface="Source Sans Pro Light" charset="0"/>
                <a:ea typeface="Source Sans Pro Light" charset="0"/>
                <a:cs typeface="Source Sans Pro Light" charset="0"/>
              </a:rPr>
              <a:t>Sono quindi stati prodotti </a:t>
            </a:r>
            <a:r>
              <a:rPr lang="en-US" sz="4000" b="1" dirty="0">
                <a:solidFill>
                  <a:schemeClr val="tx1"/>
                </a:solidFill>
                <a:latin typeface="Source Sans Pro Light" charset="0"/>
                <a:ea typeface="Source Sans Pro Light" charset="0"/>
                <a:cs typeface="Source Sans Pro Light" charset="0"/>
              </a:rPr>
              <a:t>due file di policy in formato XML</a:t>
            </a:r>
            <a:r>
              <a:rPr lang="en-US" sz="4000" dirty="0">
                <a:solidFill>
                  <a:schemeClr val="tx1"/>
                </a:solidFill>
                <a:latin typeface="Source Sans Pro Light" charset="0"/>
                <a:ea typeface="Source Sans Pro Light" charset="0"/>
                <a:cs typeface="Source Sans Pro Light" charset="0"/>
              </a:rPr>
              <a:t>, PolicyListe e PolicyGruppi, con ciascuno contenente la policy per il tipo di risorsa corrispondente e le relative regole.</a:t>
            </a:r>
          </a:p>
          <a:p>
            <a:pPr>
              <a:lnSpc>
                <a:spcPts val="4040"/>
              </a:lnSpc>
            </a:pPr>
            <a:r>
              <a:rPr lang="en-US" sz="4000" dirty="0">
                <a:solidFill>
                  <a:schemeClr val="tx1"/>
                </a:solidFill>
                <a:latin typeface="Source Sans Pro Light" charset="0"/>
                <a:ea typeface="Source Sans Pro Light" charset="0"/>
                <a:cs typeface="Source Sans Pro Light" charset="0"/>
              </a:rPr>
              <a:t>Di seguito un esempio della regola relativa alla </a:t>
            </a:r>
            <a:r>
              <a:rPr lang="en-US" sz="4000" b="1" dirty="0">
                <a:solidFill>
                  <a:schemeClr val="tx1"/>
                </a:solidFill>
                <a:latin typeface="Source Sans Pro Light" charset="0"/>
                <a:ea typeface="Source Sans Pro Light" charset="0"/>
                <a:cs typeface="Source Sans Pro Light" charset="0"/>
              </a:rPr>
              <a:t>visualizzazione di una lista da parte di un utente</a:t>
            </a:r>
            <a:r>
              <a:rPr lang="en-US" sz="4000" dirty="0">
                <a:solidFill>
                  <a:schemeClr val="tx1"/>
                </a:solidFill>
                <a:latin typeface="Source Sans Pro Light" charset="0"/>
                <a:ea typeface="Source Sans Pro Light" charset="0"/>
                <a:cs typeface="Source Sans Pro Light" charset="0"/>
              </a:rPr>
              <a:t>.</a:t>
            </a:r>
          </a:p>
        </p:txBody>
      </p:sp>
      <p:sp>
        <p:nvSpPr>
          <p:cNvPr id="9" name="Rettangolo 8">
            <a:extLst>
              <a:ext uri="{FF2B5EF4-FFF2-40B4-BE49-F238E27FC236}">
                <a16:creationId xmlns:a16="http://schemas.microsoft.com/office/drawing/2014/main" id="{9E3E2A6B-766C-BD46-ABA8-76625E4E3899}"/>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16">
            <a:extLst>
              <a:ext uri="{FF2B5EF4-FFF2-40B4-BE49-F238E27FC236}">
                <a16:creationId xmlns:a16="http://schemas.microsoft.com/office/drawing/2014/main" id="{71E71CB9-E57D-0E49-B85D-CDC407E32438}"/>
              </a:ext>
            </a:extLst>
          </p:cNvPr>
          <p:cNvSpPr>
            <a:spLocks/>
          </p:cNvSpPr>
          <p:nvPr/>
        </p:nvSpPr>
        <p:spPr bwMode="auto">
          <a:xfrm>
            <a:off x="6710565" y="201435"/>
            <a:ext cx="10956526"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Risorse da proteggere.</a:t>
            </a:r>
          </a:p>
        </p:txBody>
      </p:sp>
      <p:sp>
        <p:nvSpPr>
          <p:cNvPr id="8" name="Rectangle 3">
            <a:extLst>
              <a:ext uri="{FF2B5EF4-FFF2-40B4-BE49-F238E27FC236}">
                <a16:creationId xmlns:a16="http://schemas.microsoft.com/office/drawing/2014/main" id="{502A3A02-5449-9640-AB09-D6A522EDCC35}"/>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6">
            <a:extLst>
              <a:ext uri="{FF2B5EF4-FFF2-40B4-BE49-F238E27FC236}">
                <a16:creationId xmlns:a16="http://schemas.microsoft.com/office/drawing/2014/main" id="{71F57C1C-E8C8-A146-81BE-D79FB025917D}"/>
              </a:ext>
            </a:extLst>
          </p:cNvPr>
          <p:cNvSpPr>
            <a:spLocks/>
          </p:cNvSpPr>
          <p:nvPr/>
        </p:nvSpPr>
        <p:spPr bwMode="auto">
          <a:xfrm>
            <a:off x="6070180" y="1202859"/>
            <a:ext cx="12237325"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4000" b="1" spc="500" dirty="0">
                <a:solidFill>
                  <a:schemeClr val="tx2"/>
                </a:solidFill>
                <a:latin typeface="Montserrat Black" pitchFamily="2" charset="77"/>
                <a:ea typeface="Lato Black" charset="0"/>
                <a:cs typeface="Lato Black" charset="0"/>
                <a:sym typeface="Bebas Neue" charset="0"/>
              </a:rPr>
              <a:t>Esempio di regola (PolicyListe.xml).</a:t>
            </a:r>
          </a:p>
        </p:txBody>
      </p:sp>
      <p:pic>
        <p:nvPicPr>
          <p:cNvPr id="6" name="Immagine 5" descr="Immagine che contiene testo&#10;&#10;Descrizione generata automaticamente">
            <a:extLst>
              <a:ext uri="{FF2B5EF4-FFF2-40B4-BE49-F238E27FC236}">
                <a16:creationId xmlns:a16="http://schemas.microsoft.com/office/drawing/2014/main" id="{FABC38F3-9B6B-6349-9F2D-8006AE8C5283}"/>
              </a:ext>
            </a:extLst>
          </p:cNvPr>
          <p:cNvPicPr>
            <a:picLocks noChangeAspect="1"/>
          </p:cNvPicPr>
          <p:nvPr/>
        </p:nvPicPr>
        <p:blipFill rotWithShape="1">
          <a:blip r:embed="rId2">
            <a:extLst>
              <a:ext uri="{28A0092B-C50C-407E-A947-70E740481C1C}">
                <a14:useLocalDpi xmlns:a14="http://schemas.microsoft.com/office/drawing/2010/main" val="0"/>
              </a:ext>
            </a:extLst>
          </a:blip>
          <a:srcRect b="57159"/>
          <a:stretch/>
        </p:blipFill>
        <p:spPr>
          <a:xfrm>
            <a:off x="1471862" y="6139886"/>
            <a:ext cx="21433920" cy="71821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14374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9E3E2A6B-766C-BD46-ABA8-76625E4E3899}"/>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16">
            <a:extLst>
              <a:ext uri="{FF2B5EF4-FFF2-40B4-BE49-F238E27FC236}">
                <a16:creationId xmlns:a16="http://schemas.microsoft.com/office/drawing/2014/main" id="{71E71CB9-E57D-0E49-B85D-CDC407E32438}"/>
              </a:ext>
            </a:extLst>
          </p:cNvPr>
          <p:cNvSpPr>
            <a:spLocks/>
          </p:cNvSpPr>
          <p:nvPr/>
        </p:nvSpPr>
        <p:spPr bwMode="auto">
          <a:xfrm>
            <a:off x="6710565" y="201435"/>
            <a:ext cx="10956526"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Risorse da proteggere.</a:t>
            </a:r>
          </a:p>
        </p:txBody>
      </p:sp>
      <p:sp>
        <p:nvSpPr>
          <p:cNvPr id="8" name="Rectangle 3">
            <a:extLst>
              <a:ext uri="{FF2B5EF4-FFF2-40B4-BE49-F238E27FC236}">
                <a16:creationId xmlns:a16="http://schemas.microsoft.com/office/drawing/2014/main" id="{502A3A02-5449-9640-AB09-D6A522EDCC35}"/>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6">
            <a:extLst>
              <a:ext uri="{FF2B5EF4-FFF2-40B4-BE49-F238E27FC236}">
                <a16:creationId xmlns:a16="http://schemas.microsoft.com/office/drawing/2014/main" id="{71F57C1C-E8C8-A146-81BE-D79FB025917D}"/>
              </a:ext>
            </a:extLst>
          </p:cNvPr>
          <p:cNvSpPr>
            <a:spLocks/>
          </p:cNvSpPr>
          <p:nvPr/>
        </p:nvSpPr>
        <p:spPr bwMode="auto">
          <a:xfrm>
            <a:off x="6070180" y="1202859"/>
            <a:ext cx="12237325"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4000" b="1" spc="500" dirty="0">
                <a:solidFill>
                  <a:schemeClr val="tx2"/>
                </a:solidFill>
                <a:latin typeface="Montserrat Black" pitchFamily="2" charset="77"/>
                <a:ea typeface="Lato Black" charset="0"/>
                <a:cs typeface="Lato Black" charset="0"/>
                <a:sym typeface="Bebas Neue" charset="0"/>
              </a:rPr>
              <a:t>Esempio di regola (PolicyListe.xml).</a:t>
            </a:r>
          </a:p>
        </p:txBody>
      </p:sp>
      <p:pic>
        <p:nvPicPr>
          <p:cNvPr id="11" name="Immagine 10" descr="Immagine che contiene testo&#10;&#10;Descrizione generata automaticamente">
            <a:extLst>
              <a:ext uri="{FF2B5EF4-FFF2-40B4-BE49-F238E27FC236}">
                <a16:creationId xmlns:a16="http://schemas.microsoft.com/office/drawing/2014/main" id="{622B487F-DF9C-1E4F-B638-7AA551229B99}"/>
              </a:ext>
            </a:extLst>
          </p:cNvPr>
          <p:cNvPicPr>
            <a:picLocks noChangeAspect="1"/>
          </p:cNvPicPr>
          <p:nvPr/>
        </p:nvPicPr>
        <p:blipFill rotWithShape="1">
          <a:blip r:embed="rId2">
            <a:extLst>
              <a:ext uri="{28A0092B-C50C-407E-A947-70E740481C1C}">
                <a14:useLocalDpi xmlns:a14="http://schemas.microsoft.com/office/drawing/2010/main" val="0"/>
              </a:ext>
            </a:extLst>
          </a:blip>
          <a:srcRect t="42975" b="167"/>
          <a:stretch/>
        </p:blipFill>
        <p:spPr>
          <a:xfrm>
            <a:off x="553037" y="2789193"/>
            <a:ext cx="23271576" cy="103492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583573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tangolo 15">
            <a:extLst>
              <a:ext uri="{FF2B5EF4-FFF2-40B4-BE49-F238E27FC236}">
                <a16:creationId xmlns:a16="http://schemas.microsoft.com/office/drawing/2014/main" id="{7181164E-824C-4F4C-99EA-39A33FFF0640}"/>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ctangle 16"/>
          <p:cNvSpPr>
            <a:spLocks/>
          </p:cNvSpPr>
          <p:nvPr/>
        </p:nvSpPr>
        <p:spPr bwMode="auto">
          <a:xfrm>
            <a:off x="5898642" y="201435"/>
            <a:ext cx="12580368"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Flusso di autorizzazione.</a:t>
            </a:r>
          </a:p>
        </p:txBody>
      </p:sp>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immagine 10">
            <a:extLst>
              <a:ext uri="{FF2B5EF4-FFF2-40B4-BE49-F238E27FC236}">
                <a16:creationId xmlns:a16="http://schemas.microsoft.com/office/drawing/2014/main" id="{26A8F2D3-B453-814B-9580-6B924C6141CD}"/>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l="1658" r="1658"/>
          <a:stretch/>
        </p:blipFill>
        <p:spPr>
          <a:xfrm>
            <a:off x="5525691" y="2578903"/>
            <a:ext cx="13326268" cy="11137097"/>
          </a:xfrm>
          <a:prstGeom prst="rect">
            <a:avLst/>
          </a:prstGeom>
          <a:ln>
            <a:noFill/>
          </a:ln>
          <a:effectLst>
            <a:softEdge rad="112500"/>
          </a:effectLst>
        </p:spPr>
      </p:pic>
      <p:sp>
        <p:nvSpPr>
          <p:cNvPr id="6" name="Rectangle 16">
            <a:extLst>
              <a:ext uri="{FF2B5EF4-FFF2-40B4-BE49-F238E27FC236}">
                <a16:creationId xmlns:a16="http://schemas.microsoft.com/office/drawing/2014/main" id="{A54AAC8C-EB2C-5745-BEAF-1BF77686A0C8}"/>
              </a:ext>
            </a:extLst>
          </p:cNvPr>
          <p:cNvSpPr>
            <a:spLocks/>
          </p:cNvSpPr>
          <p:nvPr/>
        </p:nvSpPr>
        <p:spPr bwMode="auto">
          <a:xfrm>
            <a:off x="2986798" y="1202859"/>
            <a:ext cx="18404077"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4000" b="1" spc="500" dirty="0">
                <a:solidFill>
                  <a:schemeClr val="tx2"/>
                </a:solidFill>
                <a:latin typeface="Montserrat Black" pitchFamily="2" charset="77"/>
                <a:ea typeface="Lato Black" charset="0"/>
                <a:cs typeface="Lato Black" charset="0"/>
                <a:sym typeface="Bebas Neue" charset="0"/>
              </a:rPr>
              <a:t>Diagramma di sequenza dell’eliminazione di una lista.</a:t>
            </a:r>
          </a:p>
        </p:txBody>
      </p:sp>
    </p:spTree>
    <p:extLst>
      <p:ext uri="{BB962C8B-B14F-4D97-AF65-F5344CB8AC3E}">
        <p14:creationId xmlns:p14="http://schemas.microsoft.com/office/powerpoint/2010/main" val="6252705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p:cNvSpPr>
          <p:nvPr/>
        </p:nvSpPr>
        <p:spPr bwMode="auto">
          <a:xfrm>
            <a:off x="4699261" y="841515"/>
            <a:ext cx="15037771"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err="1">
                <a:solidFill>
                  <a:schemeClr val="tx2"/>
                </a:solidFill>
                <a:latin typeface="Montserrat Black" pitchFamily="2" charset="77"/>
                <a:ea typeface="Lato Black" charset="0"/>
                <a:cs typeface="Lato Black" charset="0"/>
                <a:sym typeface="Bebas Neue" charset="0"/>
              </a:rPr>
              <a:t>Implementazione e sicurezza.</a:t>
            </a:r>
            <a:endParaRPr lang="en-US" sz="6400" b="1" spc="500" dirty="0">
              <a:solidFill>
                <a:schemeClr val="tx2"/>
              </a:solidFill>
              <a:latin typeface="Montserrat Black" pitchFamily="2" charset="77"/>
              <a:ea typeface="Lato Black" charset="0"/>
              <a:cs typeface="Lato Black" charset="0"/>
              <a:sym typeface="Bebas Neue" charset="0"/>
            </a:endParaRPr>
          </a:p>
        </p:txBody>
      </p:sp>
      <p:sp>
        <p:nvSpPr>
          <p:cNvPr id="9" name="Rettangolo 8">
            <a:extLst>
              <a:ext uri="{FF2B5EF4-FFF2-40B4-BE49-F238E27FC236}">
                <a16:creationId xmlns:a16="http://schemas.microsoft.com/office/drawing/2014/main" id="{9E3E2A6B-766C-BD46-ABA8-76625E4E3899}"/>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Subtitle 2"/>
          <p:cNvSpPr txBox="1">
            <a:spLocks/>
          </p:cNvSpPr>
          <p:nvPr/>
        </p:nvSpPr>
        <p:spPr>
          <a:xfrm>
            <a:off x="409909" y="3296653"/>
            <a:ext cx="23557831" cy="964719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7200" dirty="0">
                <a:latin typeface="Montserrat" pitchFamily="2" charset="77"/>
                <a:ea typeface="Source Sans Pro Light" charset="0"/>
                <a:cs typeface="Source Sans Pro Light" charset="0"/>
              </a:rPr>
              <a:t>Identificazione e autenticazione</a:t>
            </a:r>
          </a:p>
          <a:p>
            <a:pPr>
              <a:lnSpc>
                <a:spcPts val="4040"/>
              </a:lnSpc>
            </a:pPr>
            <a:endParaRPr lang="en-US" sz="7200" dirty="0">
              <a:latin typeface="Montserrat" pitchFamily="2" charset="77"/>
              <a:ea typeface="Source Sans Pro Light" charset="0"/>
              <a:cs typeface="Source Sans Pro Light" charset="0"/>
            </a:endParaRPr>
          </a:p>
          <a:p>
            <a:pPr>
              <a:lnSpc>
                <a:spcPts val="4040"/>
              </a:lnSpc>
            </a:pPr>
            <a:endParaRPr lang="en-US" sz="7200" dirty="0">
              <a:latin typeface="Montserrat" pitchFamily="2" charset="77"/>
              <a:ea typeface="Source Sans Pro Light" charset="0"/>
              <a:cs typeface="Source Sans Pro Light" charset="0"/>
            </a:endParaRPr>
          </a:p>
          <a:p>
            <a:pPr>
              <a:lnSpc>
                <a:spcPts val="4040"/>
              </a:lnSpc>
            </a:pPr>
            <a:r>
              <a:rPr lang="en-US" sz="7200" dirty="0">
                <a:latin typeface="Montserrat" pitchFamily="2" charset="77"/>
                <a:ea typeface="Source Sans Pro Light" charset="0"/>
                <a:cs typeface="Source Sans Pro Light" charset="0"/>
              </a:rPr>
              <a:t>Autorizzazione</a:t>
            </a:r>
          </a:p>
          <a:p>
            <a:pPr>
              <a:lnSpc>
                <a:spcPts val="4040"/>
              </a:lnSpc>
            </a:pPr>
            <a:endParaRPr lang="en-US" sz="7200" dirty="0">
              <a:latin typeface="Montserrat" pitchFamily="2" charset="77"/>
              <a:ea typeface="Source Sans Pro Light" charset="0"/>
              <a:cs typeface="Source Sans Pro Light" charset="0"/>
            </a:endParaRPr>
          </a:p>
          <a:p>
            <a:pPr>
              <a:lnSpc>
                <a:spcPts val="4040"/>
              </a:lnSpc>
            </a:pPr>
            <a:endParaRPr lang="en-US" sz="7200" dirty="0">
              <a:latin typeface="Montserrat" pitchFamily="2" charset="77"/>
              <a:ea typeface="Source Sans Pro Light" charset="0"/>
              <a:cs typeface="Source Sans Pro Light" charset="0"/>
            </a:endParaRPr>
          </a:p>
          <a:p>
            <a:pPr>
              <a:lnSpc>
                <a:spcPts val="4040"/>
              </a:lnSpc>
            </a:pPr>
            <a:r>
              <a:rPr lang="en-US" sz="7200" b="1" dirty="0">
                <a:latin typeface="Montserrat" pitchFamily="2" charset="77"/>
                <a:ea typeface="Source Sans Pro Light" charset="0"/>
                <a:cs typeface="Source Sans Pro Light" charset="0"/>
              </a:rPr>
              <a:t>Persistenza dei dati</a:t>
            </a:r>
          </a:p>
          <a:p>
            <a:pPr>
              <a:lnSpc>
                <a:spcPts val="4040"/>
              </a:lnSpc>
            </a:pPr>
            <a:endParaRPr lang="en-US" sz="7200" dirty="0">
              <a:latin typeface="Montserrat" pitchFamily="2" charset="77"/>
              <a:ea typeface="Source Sans Pro Light" charset="0"/>
              <a:cs typeface="Source Sans Pro Light" charset="0"/>
            </a:endParaRPr>
          </a:p>
          <a:p>
            <a:pPr>
              <a:lnSpc>
                <a:spcPts val="4040"/>
              </a:lnSpc>
            </a:pPr>
            <a:endParaRPr lang="en-US" sz="7200" dirty="0">
              <a:latin typeface="Montserrat" pitchFamily="2" charset="77"/>
              <a:ea typeface="Source Sans Pro Light" charset="0"/>
              <a:cs typeface="Source Sans Pro Light" charset="0"/>
            </a:endParaRPr>
          </a:p>
          <a:p>
            <a:pPr>
              <a:lnSpc>
                <a:spcPts val="4040"/>
              </a:lnSpc>
            </a:pPr>
            <a:r>
              <a:rPr lang="en-US" sz="7200" dirty="0">
                <a:latin typeface="Montserrat" pitchFamily="2" charset="77"/>
                <a:ea typeface="Source Sans Pro Light" charset="0"/>
                <a:cs typeface="Source Sans Pro Light" charset="0"/>
              </a:rPr>
              <a:t>Sicurezza nella comunicazione </a:t>
            </a:r>
          </a:p>
          <a:p>
            <a:pPr>
              <a:lnSpc>
                <a:spcPts val="4040"/>
              </a:lnSpc>
            </a:pPr>
            <a:endParaRPr lang="en-US" sz="7200" dirty="0">
              <a:latin typeface="Montserrat" pitchFamily="2" charset="77"/>
              <a:ea typeface="Source Sans Pro Light" charset="0"/>
              <a:cs typeface="Source Sans Pro Light" charset="0"/>
            </a:endParaRPr>
          </a:p>
          <a:p>
            <a:pPr>
              <a:lnSpc>
                <a:spcPts val="4040"/>
              </a:lnSpc>
            </a:pPr>
            <a:endParaRPr lang="en-US" sz="7200" dirty="0">
              <a:latin typeface="Montserrat" pitchFamily="2" charset="77"/>
              <a:ea typeface="Source Sans Pro Light" charset="0"/>
              <a:cs typeface="Source Sans Pro Light" charset="0"/>
            </a:endParaRPr>
          </a:p>
          <a:p>
            <a:pPr>
              <a:lnSpc>
                <a:spcPts val="4040"/>
              </a:lnSpc>
            </a:pPr>
            <a:r>
              <a:rPr lang="en-US" sz="7200" dirty="0">
                <a:latin typeface="Montserrat" pitchFamily="2" charset="77"/>
                <a:ea typeface="Source Sans Pro Light" charset="0"/>
                <a:cs typeface="Source Sans Pro Light" charset="0"/>
              </a:rPr>
              <a:t>Assessment di sicurezza mediante il NIST</a:t>
            </a:r>
          </a:p>
        </p:txBody>
      </p:sp>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817B5E57-BFCD-D743-ABDB-3806D35D205F}"/>
              </a:ext>
            </a:extLst>
          </p:cNvPr>
          <p:cNvSpPr txBox="1"/>
          <p:nvPr/>
        </p:nvSpPr>
        <p:spPr>
          <a:xfrm>
            <a:off x="16314821" y="3296653"/>
            <a:ext cx="184731" cy="646331"/>
          </a:xfrm>
          <a:prstGeom prst="rect">
            <a:avLst/>
          </a:prstGeom>
          <a:noFill/>
        </p:spPr>
        <p:txBody>
          <a:bodyPr wrap="none" rtlCol="0">
            <a:spAutoFit/>
          </a:bodyPr>
          <a:lstStyle/>
          <a:p>
            <a:endParaRPr lang="it-IT"/>
          </a:p>
        </p:txBody>
      </p:sp>
    </p:spTree>
    <p:extLst>
      <p:ext uri="{BB962C8B-B14F-4D97-AF65-F5344CB8AC3E}">
        <p14:creationId xmlns:p14="http://schemas.microsoft.com/office/powerpoint/2010/main" val="19696129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2"/>
          <p:cNvSpPr txBox="1">
            <a:spLocks/>
          </p:cNvSpPr>
          <p:nvPr/>
        </p:nvSpPr>
        <p:spPr>
          <a:xfrm>
            <a:off x="409908" y="3006301"/>
            <a:ext cx="23557831" cy="367216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4000" dirty="0">
                <a:solidFill>
                  <a:schemeClr val="tx1"/>
                </a:solidFill>
                <a:latin typeface="Source Sans Pro Light" charset="0"/>
                <a:ea typeface="Source Sans Pro Light" charset="0"/>
                <a:cs typeface="Source Sans Pro Light" charset="0"/>
              </a:rPr>
              <a:t>Per la persistenza dei dati è stato deciso l’utilizzo di un database MYSQL.</a:t>
            </a:r>
          </a:p>
          <a:p>
            <a:pPr>
              <a:lnSpc>
                <a:spcPts val="4040"/>
              </a:lnSpc>
            </a:pPr>
            <a:r>
              <a:rPr lang="en-US" sz="4000" dirty="0">
                <a:solidFill>
                  <a:schemeClr val="tx1"/>
                </a:solidFill>
                <a:latin typeface="Source Sans Pro Light" charset="0"/>
                <a:ea typeface="Source Sans Pro Light" charset="0"/>
                <a:cs typeface="Source Sans Pro Light" charset="0"/>
              </a:rPr>
              <a:t>Per garantire la confidenzialità dei dati scambiati tra il database e la web app, è stata configurata la connessione mediante SSL.</a:t>
            </a:r>
          </a:p>
          <a:p>
            <a:pPr>
              <a:lnSpc>
                <a:spcPts val="4040"/>
              </a:lnSpc>
            </a:pPr>
            <a:r>
              <a:rPr lang="en-US" sz="4000" dirty="0">
                <a:solidFill>
                  <a:schemeClr val="tx1"/>
                </a:solidFill>
                <a:latin typeface="Source Sans Pro Light" charset="0"/>
                <a:ea typeface="Source Sans Pro Light" charset="0"/>
                <a:cs typeface="Source Sans Pro Light" charset="0"/>
              </a:rPr>
              <a:t>I certificati sono self signed e generati mediante il wizard di MYSQL Workbench.</a:t>
            </a:r>
          </a:p>
          <a:p>
            <a:pPr>
              <a:lnSpc>
                <a:spcPts val="4040"/>
              </a:lnSpc>
            </a:pPr>
            <a:r>
              <a:rPr lang="en-US" sz="4000" dirty="0">
                <a:solidFill>
                  <a:schemeClr val="tx1"/>
                </a:solidFill>
                <a:latin typeface="Source Sans Pro Light" charset="0"/>
                <a:ea typeface="Source Sans Pro Light" charset="0"/>
                <a:cs typeface="Source Sans Pro Light" charset="0"/>
              </a:rPr>
              <a:t>Inoltre è stato deciso di configurare la connessione in modo da garantire non solo la confidenzialità ma anche la mutua autenticazione.</a:t>
            </a:r>
          </a:p>
        </p:txBody>
      </p:sp>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817B5E57-BFCD-D743-ABDB-3806D35D205F}"/>
              </a:ext>
            </a:extLst>
          </p:cNvPr>
          <p:cNvSpPr txBox="1"/>
          <p:nvPr/>
        </p:nvSpPr>
        <p:spPr>
          <a:xfrm>
            <a:off x="16314821" y="3296653"/>
            <a:ext cx="184731" cy="646331"/>
          </a:xfrm>
          <a:prstGeom prst="rect">
            <a:avLst/>
          </a:prstGeom>
          <a:noFill/>
        </p:spPr>
        <p:txBody>
          <a:bodyPr wrap="none" rtlCol="0">
            <a:spAutoFit/>
          </a:bodyPr>
          <a:lstStyle/>
          <a:p>
            <a:endParaRPr lang="it-IT"/>
          </a:p>
        </p:txBody>
      </p:sp>
      <p:sp>
        <p:nvSpPr>
          <p:cNvPr id="9" name="Rettangolo 8">
            <a:extLst>
              <a:ext uri="{FF2B5EF4-FFF2-40B4-BE49-F238E27FC236}">
                <a16:creationId xmlns:a16="http://schemas.microsoft.com/office/drawing/2014/main" id="{9E3E2A6B-766C-BD46-ABA8-76625E4E3899}"/>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16">
            <a:extLst>
              <a:ext uri="{FF2B5EF4-FFF2-40B4-BE49-F238E27FC236}">
                <a16:creationId xmlns:a16="http://schemas.microsoft.com/office/drawing/2014/main" id="{23EBDF10-2FC7-604E-9B22-D129C64847BB}"/>
              </a:ext>
            </a:extLst>
          </p:cNvPr>
          <p:cNvSpPr>
            <a:spLocks/>
          </p:cNvSpPr>
          <p:nvPr/>
        </p:nvSpPr>
        <p:spPr bwMode="auto">
          <a:xfrm>
            <a:off x="4204273" y="201435"/>
            <a:ext cx="15969116"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Comunicazione sicura con il DB.</a:t>
            </a:r>
          </a:p>
        </p:txBody>
      </p:sp>
      <p:sp>
        <p:nvSpPr>
          <p:cNvPr id="8" name="Rectangle 3">
            <a:extLst>
              <a:ext uri="{FF2B5EF4-FFF2-40B4-BE49-F238E27FC236}">
                <a16:creationId xmlns:a16="http://schemas.microsoft.com/office/drawing/2014/main" id="{F1722133-9332-8A4B-88FF-37F8008437D0}"/>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6">
            <a:extLst>
              <a:ext uri="{FF2B5EF4-FFF2-40B4-BE49-F238E27FC236}">
                <a16:creationId xmlns:a16="http://schemas.microsoft.com/office/drawing/2014/main" id="{94B2EE7C-3016-984C-8DB8-DBD5F9C21091}"/>
              </a:ext>
            </a:extLst>
          </p:cNvPr>
          <p:cNvSpPr>
            <a:spLocks/>
          </p:cNvSpPr>
          <p:nvPr/>
        </p:nvSpPr>
        <p:spPr bwMode="auto">
          <a:xfrm>
            <a:off x="9832423" y="1202859"/>
            <a:ext cx="4712829"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4000" b="1" spc="500" dirty="0">
                <a:solidFill>
                  <a:schemeClr val="tx2"/>
                </a:solidFill>
                <a:latin typeface="Montserrat Black" pitchFamily="2" charset="77"/>
                <a:ea typeface="Lato Black" charset="0"/>
                <a:cs typeface="Lato Black" charset="0"/>
                <a:sym typeface="Bebas Neue" charset="0"/>
              </a:rPr>
              <a:t>JDBC over SSL.</a:t>
            </a:r>
          </a:p>
        </p:txBody>
      </p:sp>
    </p:spTree>
    <p:extLst>
      <p:ext uri="{BB962C8B-B14F-4D97-AF65-F5344CB8AC3E}">
        <p14:creationId xmlns:p14="http://schemas.microsoft.com/office/powerpoint/2010/main" val="4955665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p:cNvSpPr>
          <p:nvPr/>
        </p:nvSpPr>
        <p:spPr bwMode="auto">
          <a:xfrm>
            <a:off x="7197541" y="841515"/>
            <a:ext cx="10041210"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Problem statement.</a:t>
            </a:r>
          </a:p>
        </p:txBody>
      </p:sp>
      <p:sp>
        <p:nvSpPr>
          <p:cNvPr id="24" name="Subtitle 2"/>
          <p:cNvSpPr txBox="1">
            <a:spLocks/>
          </p:cNvSpPr>
          <p:nvPr/>
        </p:nvSpPr>
        <p:spPr>
          <a:xfrm>
            <a:off x="409908" y="3006301"/>
            <a:ext cx="23557831" cy="787844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4000" dirty="0">
                <a:solidFill>
                  <a:schemeClr val="tx1"/>
                </a:solidFill>
                <a:latin typeface="Source Sans Pro Light" charset="0"/>
                <a:ea typeface="Source Sans Pro Light" charset="0"/>
                <a:cs typeface="Source Sans Pro Light" charset="0"/>
              </a:rPr>
              <a:t>Nella sezione superiore è possibile inserire la funzione da interpolare, gli estremi in cui si vuole valutare tale funzione, il numero di nodi in cui interpolare (equidistanziati all’interno dell’intervallo definito dagli estremi) </a:t>
            </a:r>
          </a:p>
          <a:p>
            <a:pPr>
              <a:lnSpc>
                <a:spcPts val="4040"/>
              </a:lnSpc>
            </a:pPr>
            <a:r>
              <a:rPr lang="en-US" sz="4000" dirty="0">
                <a:solidFill>
                  <a:schemeClr val="tx1"/>
                </a:solidFill>
                <a:latin typeface="Source Sans Pro Light" charset="0"/>
                <a:ea typeface="Source Sans Pro Light" charset="0"/>
                <a:cs typeface="Source Sans Pro Light" charset="0"/>
              </a:rPr>
              <a:t>e il tipo di interpolazione. </a:t>
            </a:r>
          </a:p>
          <a:p>
            <a:pPr>
              <a:lnSpc>
                <a:spcPts val="4040"/>
              </a:lnSpc>
            </a:pPr>
            <a:r>
              <a:rPr lang="en-US" sz="4000" dirty="0">
                <a:solidFill>
                  <a:schemeClr val="tx1"/>
                </a:solidFill>
                <a:latin typeface="Source Sans Pro Light" charset="0"/>
                <a:ea typeface="Source Sans Pro Light" charset="0"/>
                <a:cs typeface="Source Sans Pro Light" charset="0"/>
              </a:rPr>
              <a:t>Nella sezione superiore è possibile inserire la funzione da interpolare, gli estremi in cui si vuole valutare tale funzione, il numero di nodi in cui interpolare (equidistanziati all’interno dell’intervallo definito dagli estremi) </a:t>
            </a:r>
          </a:p>
          <a:p>
            <a:pPr>
              <a:lnSpc>
                <a:spcPts val="4040"/>
              </a:lnSpc>
            </a:pPr>
            <a:r>
              <a:rPr lang="en-US" sz="4000" dirty="0">
                <a:solidFill>
                  <a:schemeClr val="tx1"/>
                </a:solidFill>
                <a:latin typeface="Source Sans Pro Light" charset="0"/>
                <a:ea typeface="Source Sans Pro Light" charset="0"/>
                <a:cs typeface="Source Sans Pro Light" charset="0"/>
              </a:rPr>
              <a:t>e il tipo di interpolazione. </a:t>
            </a:r>
          </a:p>
          <a:p>
            <a:pPr>
              <a:lnSpc>
                <a:spcPts val="4040"/>
              </a:lnSpc>
            </a:pPr>
            <a:r>
              <a:rPr lang="en-US" sz="4000" dirty="0">
                <a:solidFill>
                  <a:schemeClr val="tx1"/>
                </a:solidFill>
                <a:latin typeface="Source Sans Pro Light" charset="0"/>
                <a:ea typeface="Source Sans Pro Light" charset="0"/>
                <a:cs typeface="Source Sans Pro Light" charset="0"/>
              </a:rPr>
              <a:t>Nella sezione superiore è possibile inserire la funzione da interpolare, gli estremi in cui si vuole valutare tale funzione, il numero di nodi in cui interpolare (equidistanziati all’interno dell’intervallo definito dagli estremi) </a:t>
            </a:r>
          </a:p>
          <a:p>
            <a:pPr>
              <a:lnSpc>
                <a:spcPts val="4040"/>
              </a:lnSpc>
            </a:pPr>
            <a:r>
              <a:rPr lang="en-US" sz="4000" dirty="0">
                <a:solidFill>
                  <a:schemeClr val="tx1"/>
                </a:solidFill>
                <a:latin typeface="Source Sans Pro Light" charset="0"/>
                <a:ea typeface="Source Sans Pro Light" charset="0"/>
                <a:cs typeface="Source Sans Pro Light" charset="0"/>
              </a:rPr>
              <a:t>e il tipo di interpolazione. </a:t>
            </a:r>
          </a:p>
          <a:p>
            <a:pPr>
              <a:lnSpc>
                <a:spcPts val="4040"/>
              </a:lnSpc>
            </a:pPr>
            <a:r>
              <a:rPr lang="en-US" sz="4000" dirty="0">
                <a:solidFill>
                  <a:schemeClr val="tx1"/>
                </a:solidFill>
                <a:latin typeface="Source Sans Pro Light" charset="0"/>
                <a:ea typeface="Source Sans Pro Light" charset="0"/>
                <a:cs typeface="Source Sans Pro Light" charset="0"/>
              </a:rPr>
              <a:t>Nella sezione superiore è possibile inserire la funzione da interpolare, gli estremi in cui si vuole valutare tale funzione, il numero di nodi in cui interpolare (equidistanziati all’interno dell’intervallo definito dagli estremi) </a:t>
            </a:r>
          </a:p>
          <a:p>
            <a:pPr>
              <a:lnSpc>
                <a:spcPts val="4040"/>
              </a:lnSpc>
            </a:pPr>
            <a:r>
              <a:rPr lang="en-US" sz="4000" dirty="0">
                <a:solidFill>
                  <a:schemeClr val="tx1"/>
                </a:solidFill>
                <a:latin typeface="Source Sans Pro Light" charset="0"/>
                <a:ea typeface="Source Sans Pro Light" charset="0"/>
                <a:cs typeface="Source Sans Pro Light" charset="0"/>
              </a:rPr>
              <a:t>e il tipo di interpolazione. </a:t>
            </a:r>
          </a:p>
          <a:p>
            <a:pPr>
              <a:lnSpc>
                <a:spcPts val="4040"/>
              </a:lnSpc>
            </a:pPr>
            <a:r>
              <a:rPr lang="en-US" sz="4000" dirty="0">
                <a:solidFill>
                  <a:schemeClr val="tx1"/>
                </a:solidFill>
                <a:latin typeface="Source Sans Pro Light" charset="0"/>
                <a:ea typeface="Source Sans Pro Light" charset="0"/>
                <a:cs typeface="Source Sans Pro Light" charset="0"/>
              </a:rPr>
              <a:t>Nel caso venga scelta la Spline completa è necessario poi specificare anche le condizioni al contorno.</a:t>
            </a:r>
          </a:p>
        </p:txBody>
      </p:sp>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817B5E57-BFCD-D743-ABDB-3806D35D205F}"/>
              </a:ext>
            </a:extLst>
          </p:cNvPr>
          <p:cNvSpPr txBox="1"/>
          <p:nvPr/>
        </p:nvSpPr>
        <p:spPr>
          <a:xfrm>
            <a:off x="16314821" y="3296653"/>
            <a:ext cx="184731" cy="646331"/>
          </a:xfrm>
          <a:prstGeom prst="rect">
            <a:avLst/>
          </a:prstGeom>
          <a:noFill/>
        </p:spPr>
        <p:txBody>
          <a:bodyPr wrap="none" rtlCol="0">
            <a:spAutoFit/>
          </a:bodyPr>
          <a:lstStyle/>
          <a:p>
            <a:endParaRPr lang="it-IT"/>
          </a:p>
        </p:txBody>
      </p:sp>
      <p:sp>
        <p:nvSpPr>
          <p:cNvPr id="9" name="Rettangolo 8">
            <a:extLst>
              <a:ext uri="{FF2B5EF4-FFF2-40B4-BE49-F238E27FC236}">
                <a16:creationId xmlns:a16="http://schemas.microsoft.com/office/drawing/2014/main" id="{9E3E2A6B-766C-BD46-ABA8-76625E4E3899}"/>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124667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p:cNvSpPr>
          <p:nvPr/>
        </p:nvSpPr>
        <p:spPr bwMode="auto">
          <a:xfrm>
            <a:off x="4699261" y="841515"/>
            <a:ext cx="15037771"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err="1">
                <a:solidFill>
                  <a:schemeClr val="tx2"/>
                </a:solidFill>
                <a:latin typeface="Montserrat Black" pitchFamily="2" charset="77"/>
                <a:ea typeface="Lato Black" charset="0"/>
                <a:cs typeface="Lato Black" charset="0"/>
                <a:sym typeface="Bebas Neue" charset="0"/>
              </a:rPr>
              <a:t>Implementazione e sicurezza.</a:t>
            </a:r>
            <a:endParaRPr lang="en-US" sz="6400" b="1" spc="500" dirty="0">
              <a:solidFill>
                <a:schemeClr val="tx2"/>
              </a:solidFill>
              <a:latin typeface="Montserrat Black" pitchFamily="2" charset="77"/>
              <a:ea typeface="Lato Black" charset="0"/>
              <a:cs typeface="Lato Black" charset="0"/>
              <a:sym typeface="Bebas Neue" charset="0"/>
            </a:endParaRPr>
          </a:p>
        </p:txBody>
      </p:sp>
      <p:sp>
        <p:nvSpPr>
          <p:cNvPr id="9" name="Rettangolo 8">
            <a:extLst>
              <a:ext uri="{FF2B5EF4-FFF2-40B4-BE49-F238E27FC236}">
                <a16:creationId xmlns:a16="http://schemas.microsoft.com/office/drawing/2014/main" id="{9E3E2A6B-766C-BD46-ABA8-76625E4E3899}"/>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Subtitle 2"/>
          <p:cNvSpPr txBox="1">
            <a:spLocks/>
          </p:cNvSpPr>
          <p:nvPr/>
        </p:nvSpPr>
        <p:spPr>
          <a:xfrm>
            <a:off x="409909" y="3296653"/>
            <a:ext cx="23557831" cy="964719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7200" dirty="0">
                <a:latin typeface="Montserrat" pitchFamily="2" charset="77"/>
                <a:ea typeface="Source Sans Pro Light" charset="0"/>
                <a:cs typeface="Source Sans Pro Light" charset="0"/>
              </a:rPr>
              <a:t>Identificazione e autenticazione</a:t>
            </a:r>
          </a:p>
          <a:p>
            <a:pPr>
              <a:lnSpc>
                <a:spcPts val="4040"/>
              </a:lnSpc>
            </a:pPr>
            <a:endParaRPr lang="en-US" sz="7200" dirty="0">
              <a:latin typeface="Montserrat" pitchFamily="2" charset="77"/>
              <a:ea typeface="Source Sans Pro Light" charset="0"/>
              <a:cs typeface="Source Sans Pro Light" charset="0"/>
            </a:endParaRPr>
          </a:p>
          <a:p>
            <a:pPr>
              <a:lnSpc>
                <a:spcPts val="4040"/>
              </a:lnSpc>
            </a:pPr>
            <a:endParaRPr lang="en-US" sz="7200" dirty="0">
              <a:latin typeface="Montserrat" pitchFamily="2" charset="77"/>
              <a:ea typeface="Source Sans Pro Light" charset="0"/>
              <a:cs typeface="Source Sans Pro Light" charset="0"/>
            </a:endParaRPr>
          </a:p>
          <a:p>
            <a:pPr>
              <a:lnSpc>
                <a:spcPts val="4040"/>
              </a:lnSpc>
            </a:pPr>
            <a:r>
              <a:rPr lang="en-US" sz="7200" dirty="0">
                <a:latin typeface="Montserrat" pitchFamily="2" charset="77"/>
                <a:ea typeface="Source Sans Pro Light" charset="0"/>
                <a:cs typeface="Source Sans Pro Light" charset="0"/>
              </a:rPr>
              <a:t>Autorizzazione</a:t>
            </a:r>
          </a:p>
          <a:p>
            <a:pPr>
              <a:lnSpc>
                <a:spcPts val="4040"/>
              </a:lnSpc>
            </a:pPr>
            <a:endParaRPr lang="en-US" sz="7200" dirty="0">
              <a:latin typeface="Montserrat" pitchFamily="2" charset="77"/>
              <a:ea typeface="Source Sans Pro Light" charset="0"/>
              <a:cs typeface="Source Sans Pro Light" charset="0"/>
            </a:endParaRPr>
          </a:p>
          <a:p>
            <a:pPr>
              <a:lnSpc>
                <a:spcPts val="4040"/>
              </a:lnSpc>
            </a:pPr>
            <a:endParaRPr lang="en-US" sz="7200" dirty="0">
              <a:latin typeface="Montserrat" pitchFamily="2" charset="77"/>
              <a:ea typeface="Source Sans Pro Light" charset="0"/>
              <a:cs typeface="Source Sans Pro Light" charset="0"/>
            </a:endParaRPr>
          </a:p>
          <a:p>
            <a:pPr>
              <a:lnSpc>
                <a:spcPts val="4040"/>
              </a:lnSpc>
            </a:pPr>
            <a:r>
              <a:rPr lang="en-US" sz="7200" dirty="0">
                <a:latin typeface="Montserrat" pitchFamily="2" charset="77"/>
                <a:ea typeface="Source Sans Pro Light" charset="0"/>
                <a:cs typeface="Source Sans Pro Light" charset="0"/>
              </a:rPr>
              <a:t>Persistenza dei dati</a:t>
            </a:r>
          </a:p>
          <a:p>
            <a:pPr>
              <a:lnSpc>
                <a:spcPts val="4040"/>
              </a:lnSpc>
            </a:pPr>
            <a:endParaRPr lang="en-US" sz="7200" dirty="0">
              <a:latin typeface="Montserrat" pitchFamily="2" charset="77"/>
              <a:ea typeface="Source Sans Pro Light" charset="0"/>
              <a:cs typeface="Source Sans Pro Light" charset="0"/>
            </a:endParaRPr>
          </a:p>
          <a:p>
            <a:pPr>
              <a:lnSpc>
                <a:spcPts val="4040"/>
              </a:lnSpc>
            </a:pPr>
            <a:endParaRPr lang="en-US" sz="7200" dirty="0">
              <a:latin typeface="Montserrat" pitchFamily="2" charset="77"/>
              <a:ea typeface="Source Sans Pro Light" charset="0"/>
              <a:cs typeface="Source Sans Pro Light" charset="0"/>
            </a:endParaRPr>
          </a:p>
          <a:p>
            <a:pPr>
              <a:lnSpc>
                <a:spcPts val="4040"/>
              </a:lnSpc>
            </a:pPr>
            <a:r>
              <a:rPr lang="en-US" sz="7200" b="1" dirty="0">
                <a:latin typeface="Montserrat" pitchFamily="2" charset="77"/>
                <a:ea typeface="Source Sans Pro Light" charset="0"/>
                <a:cs typeface="Source Sans Pro Light" charset="0"/>
              </a:rPr>
              <a:t>Sicurezza nella comunicazione</a:t>
            </a:r>
            <a:r>
              <a:rPr lang="en-US" sz="7200" dirty="0">
                <a:latin typeface="Montserrat" pitchFamily="2" charset="77"/>
                <a:ea typeface="Source Sans Pro Light" charset="0"/>
                <a:cs typeface="Source Sans Pro Light" charset="0"/>
              </a:rPr>
              <a:t> </a:t>
            </a:r>
          </a:p>
          <a:p>
            <a:pPr>
              <a:lnSpc>
                <a:spcPts val="4040"/>
              </a:lnSpc>
            </a:pPr>
            <a:endParaRPr lang="en-US" sz="7200" dirty="0">
              <a:latin typeface="Montserrat" pitchFamily="2" charset="77"/>
              <a:ea typeface="Source Sans Pro Light" charset="0"/>
              <a:cs typeface="Source Sans Pro Light" charset="0"/>
            </a:endParaRPr>
          </a:p>
          <a:p>
            <a:pPr>
              <a:lnSpc>
                <a:spcPts val="4040"/>
              </a:lnSpc>
            </a:pPr>
            <a:endParaRPr lang="en-US" sz="7200" dirty="0">
              <a:latin typeface="Montserrat" pitchFamily="2" charset="77"/>
              <a:ea typeface="Source Sans Pro Light" charset="0"/>
              <a:cs typeface="Source Sans Pro Light" charset="0"/>
            </a:endParaRPr>
          </a:p>
          <a:p>
            <a:pPr>
              <a:lnSpc>
                <a:spcPts val="4040"/>
              </a:lnSpc>
            </a:pPr>
            <a:r>
              <a:rPr lang="en-US" sz="7200" dirty="0">
                <a:latin typeface="Montserrat" pitchFamily="2" charset="77"/>
                <a:ea typeface="Source Sans Pro Light" charset="0"/>
                <a:cs typeface="Source Sans Pro Light" charset="0"/>
              </a:rPr>
              <a:t>Assessment di sicurezza mediante il NIST</a:t>
            </a:r>
          </a:p>
        </p:txBody>
      </p:sp>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817B5E57-BFCD-D743-ABDB-3806D35D205F}"/>
              </a:ext>
            </a:extLst>
          </p:cNvPr>
          <p:cNvSpPr txBox="1"/>
          <p:nvPr/>
        </p:nvSpPr>
        <p:spPr>
          <a:xfrm>
            <a:off x="16314821" y="3296653"/>
            <a:ext cx="184731" cy="646331"/>
          </a:xfrm>
          <a:prstGeom prst="rect">
            <a:avLst/>
          </a:prstGeom>
          <a:noFill/>
        </p:spPr>
        <p:txBody>
          <a:bodyPr wrap="none" rtlCol="0">
            <a:spAutoFit/>
          </a:bodyPr>
          <a:lstStyle/>
          <a:p>
            <a:endParaRPr lang="it-IT"/>
          </a:p>
        </p:txBody>
      </p:sp>
    </p:spTree>
    <p:extLst>
      <p:ext uri="{BB962C8B-B14F-4D97-AF65-F5344CB8AC3E}">
        <p14:creationId xmlns:p14="http://schemas.microsoft.com/office/powerpoint/2010/main" val="5902818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2"/>
          <p:cNvSpPr txBox="1">
            <a:spLocks/>
          </p:cNvSpPr>
          <p:nvPr/>
        </p:nvSpPr>
        <p:spPr>
          <a:xfrm>
            <a:off x="409908" y="3006301"/>
            <a:ext cx="23557831" cy="367216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4000" dirty="0">
                <a:solidFill>
                  <a:schemeClr val="tx1"/>
                </a:solidFill>
                <a:latin typeface="Source Sans Pro Light" charset="0"/>
                <a:ea typeface="Source Sans Pro Light" charset="0"/>
                <a:cs typeface="Source Sans Pro Light" charset="0"/>
              </a:rPr>
              <a:t>Per la persistenza dei dati è stato deciso l’utilizzo di un database MYSQL.</a:t>
            </a:r>
          </a:p>
          <a:p>
            <a:pPr>
              <a:lnSpc>
                <a:spcPts val="4040"/>
              </a:lnSpc>
            </a:pPr>
            <a:r>
              <a:rPr lang="en-US" sz="4000" dirty="0">
                <a:solidFill>
                  <a:schemeClr val="tx1"/>
                </a:solidFill>
                <a:latin typeface="Source Sans Pro Light" charset="0"/>
                <a:ea typeface="Source Sans Pro Light" charset="0"/>
                <a:cs typeface="Source Sans Pro Light" charset="0"/>
              </a:rPr>
              <a:t>Per garantire la confidenzialità dei dati scambiati tra il database e la web app, è stata configurata la connessione mediante SSL.</a:t>
            </a:r>
          </a:p>
          <a:p>
            <a:pPr>
              <a:lnSpc>
                <a:spcPts val="4040"/>
              </a:lnSpc>
            </a:pPr>
            <a:r>
              <a:rPr lang="en-US" sz="4000" dirty="0">
                <a:solidFill>
                  <a:schemeClr val="tx1"/>
                </a:solidFill>
                <a:latin typeface="Source Sans Pro Light" charset="0"/>
                <a:ea typeface="Source Sans Pro Light" charset="0"/>
                <a:cs typeface="Source Sans Pro Light" charset="0"/>
              </a:rPr>
              <a:t>I certificati sono self signed e generati mediante il wizard di MYSQL Workbench.</a:t>
            </a:r>
          </a:p>
          <a:p>
            <a:pPr>
              <a:lnSpc>
                <a:spcPts val="4040"/>
              </a:lnSpc>
            </a:pPr>
            <a:r>
              <a:rPr lang="en-US" sz="4000" dirty="0">
                <a:solidFill>
                  <a:schemeClr val="tx1"/>
                </a:solidFill>
                <a:latin typeface="Source Sans Pro Light" charset="0"/>
                <a:ea typeface="Source Sans Pro Light" charset="0"/>
                <a:cs typeface="Source Sans Pro Light" charset="0"/>
              </a:rPr>
              <a:t>Inoltre è stato deciso di configurare la connessione in modo da garantire non solo la confidenzialità ma anche la mutua autenticazione.</a:t>
            </a:r>
          </a:p>
        </p:txBody>
      </p:sp>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817B5E57-BFCD-D743-ABDB-3806D35D205F}"/>
              </a:ext>
            </a:extLst>
          </p:cNvPr>
          <p:cNvSpPr txBox="1"/>
          <p:nvPr/>
        </p:nvSpPr>
        <p:spPr>
          <a:xfrm>
            <a:off x="16314821" y="3296653"/>
            <a:ext cx="184731" cy="646331"/>
          </a:xfrm>
          <a:prstGeom prst="rect">
            <a:avLst/>
          </a:prstGeom>
          <a:noFill/>
        </p:spPr>
        <p:txBody>
          <a:bodyPr wrap="none" rtlCol="0">
            <a:spAutoFit/>
          </a:bodyPr>
          <a:lstStyle/>
          <a:p>
            <a:endParaRPr lang="it-IT"/>
          </a:p>
        </p:txBody>
      </p:sp>
      <p:sp>
        <p:nvSpPr>
          <p:cNvPr id="9" name="Rettangolo 8">
            <a:extLst>
              <a:ext uri="{FF2B5EF4-FFF2-40B4-BE49-F238E27FC236}">
                <a16:creationId xmlns:a16="http://schemas.microsoft.com/office/drawing/2014/main" id="{9E3E2A6B-766C-BD46-ABA8-76625E4E3899}"/>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16">
            <a:extLst>
              <a:ext uri="{FF2B5EF4-FFF2-40B4-BE49-F238E27FC236}">
                <a16:creationId xmlns:a16="http://schemas.microsoft.com/office/drawing/2014/main" id="{23EBDF10-2FC7-604E-9B22-D129C64847BB}"/>
              </a:ext>
            </a:extLst>
          </p:cNvPr>
          <p:cNvSpPr>
            <a:spLocks/>
          </p:cNvSpPr>
          <p:nvPr/>
        </p:nvSpPr>
        <p:spPr bwMode="auto">
          <a:xfrm>
            <a:off x="4562548" y="201435"/>
            <a:ext cx="15252573"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Sicurezza nella comunicazione.</a:t>
            </a:r>
          </a:p>
        </p:txBody>
      </p:sp>
      <p:sp>
        <p:nvSpPr>
          <p:cNvPr id="8" name="Rectangle 3">
            <a:extLst>
              <a:ext uri="{FF2B5EF4-FFF2-40B4-BE49-F238E27FC236}">
                <a16:creationId xmlns:a16="http://schemas.microsoft.com/office/drawing/2014/main" id="{F1722133-9332-8A4B-88FF-37F8008437D0}"/>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6">
            <a:extLst>
              <a:ext uri="{FF2B5EF4-FFF2-40B4-BE49-F238E27FC236}">
                <a16:creationId xmlns:a16="http://schemas.microsoft.com/office/drawing/2014/main" id="{94B2EE7C-3016-984C-8DB8-DBD5F9C21091}"/>
              </a:ext>
            </a:extLst>
          </p:cNvPr>
          <p:cNvSpPr>
            <a:spLocks/>
          </p:cNvSpPr>
          <p:nvPr/>
        </p:nvSpPr>
        <p:spPr bwMode="auto">
          <a:xfrm>
            <a:off x="8359265" y="1202859"/>
            <a:ext cx="7659149"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4000" b="1" spc="500" dirty="0">
                <a:solidFill>
                  <a:schemeClr val="tx2"/>
                </a:solidFill>
                <a:latin typeface="Montserrat Black" pitchFamily="2" charset="77"/>
                <a:ea typeface="Lato Black" charset="0"/>
                <a:cs typeface="Lato Black" charset="0"/>
                <a:sym typeface="Bebas Neue" charset="0"/>
              </a:rPr>
              <a:t>HTTPS (HTTP over SSL).</a:t>
            </a:r>
          </a:p>
        </p:txBody>
      </p:sp>
    </p:spTree>
    <p:extLst>
      <p:ext uri="{BB962C8B-B14F-4D97-AF65-F5344CB8AC3E}">
        <p14:creationId xmlns:p14="http://schemas.microsoft.com/office/powerpoint/2010/main" val="5295222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p:cNvSpPr>
          <p:nvPr/>
        </p:nvSpPr>
        <p:spPr bwMode="auto">
          <a:xfrm>
            <a:off x="4699261" y="841515"/>
            <a:ext cx="15037771"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err="1">
                <a:solidFill>
                  <a:schemeClr val="tx2"/>
                </a:solidFill>
                <a:latin typeface="Montserrat Black" pitchFamily="2" charset="77"/>
                <a:ea typeface="Lato Black" charset="0"/>
                <a:cs typeface="Lato Black" charset="0"/>
                <a:sym typeface="Bebas Neue" charset="0"/>
              </a:rPr>
              <a:t>Implementazione e sicurezza.</a:t>
            </a:r>
            <a:endParaRPr lang="en-US" sz="6400" b="1" spc="500" dirty="0">
              <a:solidFill>
                <a:schemeClr val="tx2"/>
              </a:solidFill>
              <a:latin typeface="Montserrat Black" pitchFamily="2" charset="77"/>
              <a:ea typeface="Lato Black" charset="0"/>
              <a:cs typeface="Lato Black" charset="0"/>
              <a:sym typeface="Bebas Neue" charset="0"/>
            </a:endParaRPr>
          </a:p>
        </p:txBody>
      </p:sp>
      <p:sp>
        <p:nvSpPr>
          <p:cNvPr id="9" name="Rettangolo 8">
            <a:extLst>
              <a:ext uri="{FF2B5EF4-FFF2-40B4-BE49-F238E27FC236}">
                <a16:creationId xmlns:a16="http://schemas.microsoft.com/office/drawing/2014/main" id="{9E3E2A6B-766C-BD46-ABA8-76625E4E3899}"/>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Subtitle 2"/>
          <p:cNvSpPr txBox="1">
            <a:spLocks/>
          </p:cNvSpPr>
          <p:nvPr/>
        </p:nvSpPr>
        <p:spPr>
          <a:xfrm>
            <a:off x="409909" y="3296653"/>
            <a:ext cx="23557831" cy="964719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7200" dirty="0">
                <a:latin typeface="Montserrat" pitchFamily="2" charset="77"/>
                <a:ea typeface="Source Sans Pro Light" charset="0"/>
                <a:cs typeface="Source Sans Pro Light" charset="0"/>
              </a:rPr>
              <a:t>Identificazione e autenticazione</a:t>
            </a:r>
          </a:p>
          <a:p>
            <a:pPr>
              <a:lnSpc>
                <a:spcPts val="4040"/>
              </a:lnSpc>
            </a:pPr>
            <a:endParaRPr lang="en-US" sz="7200" dirty="0">
              <a:latin typeface="Montserrat" pitchFamily="2" charset="77"/>
              <a:ea typeface="Source Sans Pro Light" charset="0"/>
              <a:cs typeface="Source Sans Pro Light" charset="0"/>
            </a:endParaRPr>
          </a:p>
          <a:p>
            <a:pPr>
              <a:lnSpc>
                <a:spcPts val="4040"/>
              </a:lnSpc>
            </a:pPr>
            <a:endParaRPr lang="en-US" sz="7200" dirty="0">
              <a:latin typeface="Montserrat" pitchFamily="2" charset="77"/>
              <a:ea typeface="Source Sans Pro Light" charset="0"/>
              <a:cs typeface="Source Sans Pro Light" charset="0"/>
            </a:endParaRPr>
          </a:p>
          <a:p>
            <a:pPr>
              <a:lnSpc>
                <a:spcPts val="4040"/>
              </a:lnSpc>
            </a:pPr>
            <a:r>
              <a:rPr lang="en-US" sz="7200" dirty="0">
                <a:latin typeface="Montserrat" pitchFamily="2" charset="77"/>
                <a:ea typeface="Source Sans Pro Light" charset="0"/>
                <a:cs typeface="Source Sans Pro Light" charset="0"/>
              </a:rPr>
              <a:t>Autorizzazione</a:t>
            </a:r>
          </a:p>
          <a:p>
            <a:pPr>
              <a:lnSpc>
                <a:spcPts val="4040"/>
              </a:lnSpc>
            </a:pPr>
            <a:endParaRPr lang="en-US" sz="7200" dirty="0">
              <a:latin typeface="Montserrat" pitchFamily="2" charset="77"/>
              <a:ea typeface="Source Sans Pro Light" charset="0"/>
              <a:cs typeface="Source Sans Pro Light" charset="0"/>
            </a:endParaRPr>
          </a:p>
          <a:p>
            <a:pPr>
              <a:lnSpc>
                <a:spcPts val="4040"/>
              </a:lnSpc>
            </a:pPr>
            <a:endParaRPr lang="en-US" sz="7200" dirty="0">
              <a:latin typeface="Montserrat" pitchFamily="2" charset="77"/>
              <a:ea typeface="Source Sans Pro Light" charset="0"/>
              <a:cs typeface="Source Sans Pro Light" charset="0"/>
            </a:endParaRPr>
          </a:p>
          <a:p>
            <a:pPr>
              <a:lnSpc>
                <a:spcPts val="4040"/>
              </a:lnSpc>
            </a:pPr>
            <a:r>
              <a:rPr lang="en-US" sz="7200" dirty="0">
                <a:latin typeface="Montserrat" pitchFamily="2" charset="77"/>
                <a:ea typeface="Source Sans Pro Light" charset="0"/>
                <a:cs typeface="Source Sans Pro Light" charset="0"/>
              </a:rPr>
              <a:t>Persistenza dei dati</a:t>
            </a:r>
          </a:p>
          <a:p>
            <a:pPr>
              <a:lnSpc>
                <a:spcPts val="4040"/>
              </a:lnSpc>
            </a:pPr>
            <a:endParaRPr lang="en-US" sz="7200" dirty="0">
              <a:latin typeface="Montserrat" pitchFamily="2" charset="77"/>
              <a:ea typeface="Source Sans Pro Light" charset="0"/>
              <a:cs typeface="Source Sans Pro Light" charset="0"/>
            </a:endParaRPr>
          </a:p>
          <a:p>
            <a:pPr>
              <a:lnSpc>
                <a:spcPts val="4040"/>
              </a:lnSpc>
            </a:pPr>
            <a:endParaRPr lang="en-US" sz="7200" dirty="0">
              <a:latin typeface="Montserrat" pitchFamily="2" charset="77"/>
              <a:ea typeface="Source Sans Pro Light" charset="0"/>
              <a:cs typeface="Source Sans Pro Light" charset="0"/>
            </a:endParaRPr>
          </a:p>
          <a:p>
            <a:pPr>
              <a:lnSpc>
                <a:spcPts val="4040"/>
              </a:lnSpc>
            </a:pPr>
            <a:r>
              <a:rPr lang="en-US" sz="7200" dirty="0">
                <a:latin typeface="Montserrat" pitchFamily="2" charset="77"/>
                <a:ea typeface="Source Sans Pro Light" charset="0"/>
                <a:cs typeface="Source Sans Pro Light" charset="0"/>
              </a:rPr>
              <a:t>Sicurezza nella comunicazione </a:t>
            </a:r>
          </a:p>
          <a:p>
            <a:pPr>
              <a:lnSpc>
                <a:spcPts val="4040"/>
              </a:lnSpc>
            </a:pPr>
            <a:endParaRPr lang="en-US" sz="7200" dirty="0">
              <a:latin typeface="Montserrat" pitchFamily="2" charset="77"/>
              <a:ea typeface="Source Sans Pro Light" charset="0"/>
              <a:cs typeface="Source Sans Pro Light" charset="0"/>
            </a:endParaRPr>
          </a:p>
          <a:p>
            <a:pPr>
              <a:lnSpc>
                <a:spcPts val="4040"/>
              </a:lnSpc>
            </a:pPr>
            <a:endParaRPr lang="en-US" sz="7200" dirty="0">
              <a:latin typeface="Montserrat" pitchFamily="2" charset="77"/>
              <a:ea typeface="Source Sans Pro Light" charset="0"/>
              <a:cs typeface="Source Sans Pro Light" charset="0"/>
            </a:endParaRPr>
          </a:p>
          <a:p>
            <a:pPr>
              <a:lnSpc>
                <a:spcPts val="4040"/>
              </a:lnSpc>
            </a:pPr>
            <a:r>
              <a:rPr lang="en-US" sz="7200" b="1" dirty="0">
                <a:latin typeface="Montserrat" pitchFamily="2" charset="77"/>
                <a:ea typeface="Source Sans Pro Light" charset="0"/>
                <a:cs typeface="Source Sans Pro Light" charset="0"/>
              </a:rPr>
              <a:t>Assessment di sicurezza mediante il NIST</a:t>
            </a:r>
          </a:p>
        </p:txBody>
      </p:sp>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817B5E57-BFCD-D743-ABDB-3806D35D205F}"/>
              </a:ext>
            </a:extLst>
          </p:cNvPr>
          <p:cNvSpPr txBox="1"/>
          <p:nvPr/>
        </p:nvSpPr>
        <p:spPr>
          <a:xfrm>
            <a:off x="16314821" y="3296653"/>
            <a:ext cx="184731" cy="646331"/>
          </a:xfrm>
          <a:prstGeom prst="rect">
            <a:avLst/>
          </a:prstGeom>
          <a:noFill/>
        </p:spPr>
        <p:txBody>
          <a:bodyPr wrap="none" rtlCol="0">
            <a:spAutoFit/>
          </a:bodyPr>
          <a:lstStyle/>
          <a:p>
            <a:endParaRPr lang="it-IT"/>
          </a:p>
        </p:txBody>
      </p:sp>
    </p:spTree>
    <p:extLst>
      <p:ext uri="{BB962C8B-B14F-4D97-AF65-F5344CB8AC3E}">
        <p14:creationId xmlns:p14="http://schemas.microsoft.com/office/powerpoint/2010/main" val="11937471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2"/>
          <p:cNvSpPr txBox="1">
            <a:spLocks/>
          </p:cNvSpPr>
          <p:nvPr/>
        </p:nvSpPr>
        <p:spPr>
          <a:xfrm>
            <a:off x="409908" y="3006301"/>
            <a:ext cx="23557831" cy="787844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4000" dirty="0">
                <a:solidFill>
                  <a:schemeClr val="tx1"/>
                </a:solidFill>
                <a:latin typeface="Source Sans Pro Light" charset="0"/>
                <a:ea typeface="Source Sans Pro Light" charset="0"/>
                <a:cs typeface="Source Sans Pro Light" charset="0"/>
              </a:rPr>
              <a:t>Nella sezione superiore è possibile inserire la funzione da interpolare, gli estremi in cui si vuole valutare tale funzione, il numero di nodi in cui interpolare (equidistanziati all’interno dell’intervallo definito dagli estremi) </a:t>
            </a:r>
          </a:p>
          <a:p>
            <a:pPr>
              <a:lnSpc>
                <a:spcPts val="4040"/>
              </a:lnSpc>
            </a:pPr>
            <a:r>
              <a:rPr lang="en-US" sz="4000" dirty="0">
                <a:solidFill>
                  <a:schemeClr val="tx1"/>
                </a:solidFill>
                <a:latin typeface="Source Sans Pro Light" charset="0"/>
                <a:ea typeface="Source Sans Pro Light" charset="0"/>
                <a:cs typeface="Source Sans Pro Light" charset="0"/>
              </a:rPr>
              <a:t>e il tipo di interpolazione. </a:t>
            </a:r>
          </a:p>
          <a:p>
            <a:pPr>
              <a:lnSpc>
                <a:spcPts val="4040"/>
              </a:lnSpc>
            </a:pPr>
            <a:r>
              <a:rPr lang="en-US" sz="4000" dirty="0">
                <a:solidFill>
                  <a:schemeClr val="tx1"/>
                </a:solidFill>
                <a:latin typeface="Source Sans Pro Light" charset="0"/>
                <a:ea typeface="Source Sans Pro Light" charset="0"/>
                <a:cs typeface="Source Sans Pro Light" charset="0"/>
              </a:rPr>
              <a:t>Nella sezione superiore è possibile inserire la funzione da interpolare, gli estremi in cui si vuole valutare tale funzione, il numero di nodi in cui interpolare (equidistanziati all’interno dell’intervallo definito dagli estremi) </a:t>
            </a:r>
          </a:p>
          <a:p>
            <a:pPr>
              <a:lnSpc>
                <a:spcPts val="4040"/>
              </a:lnSpc>
            </a:pPr>
            <a:r>
              <a:rPr lang="en-US" sz="4000" dirty="0">
                <a:solidFill>
                  <a:schemeClr val="tx1"/>
                </a:solidFill>
                <a:latin typeface="Source Sans Pro Light" charset="0"/>
                <a:ea typeface="Source Sans Pro Light" charset="0"/>
                <a:cs typeface="Source Sans Pro Light" charset="0"/>
              </a:rPr>
              <a:t>e il tipo di interpolazione. </a:t>
            </a:r>
          </a:p>
          <a:p>
            <a:pPr>
              <a:lnSpc>
                <a:spcPts val="4040"/>
              </a:lnSpc>
            </a:pPr>
            <a:r>
              <a:rPr lang="en-US" sz="4000" dirty="0">
                <a:solidFill>
                  <a:schemeClr val="tx1"/>
                </a:solidFill>
                <a:latin typeface="Source Sans Pro Light" charset="0"/>
                <a:ea typeface="Source Sans Pro Light" charset="0"/>
                <a:cs typeface="Source Sans Pro Light" charset="0"/>
              </a:rPr>
              <a:t>Nella sezione superiore è possibile inserire la funzione da interpolare, gli estremi in cui si vuole valutare tale funzione, il numero di nodi in cui interpolare (equidistanziati all’interno dell’intervallo definito dagli estremi) </a:t>
            </a:r>
          </a:p>
          <a:p>
            <a:pPr>
              <a:lnSpc>
                <a:spcPts val="4040"/>
              </a:lnSpc>
            </a:pPr>
            <a:r>
              <a:rPr lang="en-US" sz="4000" dirty="0">
                <a:solidFill>
                  <a:schemeClr val="tx1"/>
                </a:solidFill>
                <a:latin typeface="Source Sans Pro Light" charset="0"/>
                <a:ea typeface="Source Sans Pro Light" charset="0"/>
                <a:cs typeface="Source Sans Pro Light" charset="0"/>
              </a:rPr>
              <a:t>e il tipo di interpolazione. </a:t>
            </a:r>
          </a:p>
          <a:p>
            <a:pPr>
              <a:lnSpc>
                <a:spcPts val="4040"/>
              </a:lnSpc>
            </a:pPr>
            <a:r>
              <a:rPr lang="en-US" sz="4000" dirty="0">
                <a:solidFill>
                  <a:schemeClr val="tx1"/>
                </a:solidFill>
                <a:latin typeface="Source Sans Pro Light" charset="0"/>
                <a:ea typeface="Source Sans Pro Light" charset="0"/>
                <a:cs typeface="Source Sans Pro Light" charset="0"/>
              </a:rPr>
              <a:t>Nella sezione superiore è possibile inserire la funzione da interpolare, gli estremi in cui si vuole valutare tale funzione, il numero di nodi in cui interpolare (equidistanziati all’interno dell’intervallo definito dagli estremi) </a:t>
            </a:r>
          </a:p>
          <a:p>
            <a:pPr>
              <a:lnSpc>
                <a:spcPts val="4040"/>
              </a:lnSpc>
            </a:pPr>
            <a:r>
              <a:rPr lang="en-US" sz="4000" dirty="0">
                <a:solidFill>
                  <a:schemeClr val="tx1"/>
                </a:solidFill>
                <a:latin typeface="Source Sans Pro Light" charset="0"/>
                <a:ea typeface="Source Sans Pro Light" charset="0"/>
                <a:cs typeface="Source Sans Pro Light" charset="0"/>
              </a:rPr>
              <a:t>e il tipo di interpolazione. </a:t>
            </a:r>
          </a:p>
          <a:p>
            <a:pPr>
              <a:lnSpc>
                <a:spcPts val="4040"/>
              </a:lnSpc>
            </a:pPr>
            <a:r>
              <a:rPr lang="en-US" sz="4000" dirty="0">
                <a:solidFill>
                  <a:schemeClr val="tx1"/>
                </a:solidFill>
                <a:latin typeface="Source Sans Pro Light" charset="0"/>
                <a:ea typeface="Source Sans Pro Light" charset="0"/>
                <a:cs typeface="Source Sans Pro Light" charset="0"/>
              </a:rPr>
              <a:t>Nel caso venga scelta la Spline completa è necessario poi specificare anche le condizioni al contorno.</a:t>
            </a:r>
          </a:p>
        </p:txBody>
      </p:sp>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817B5E57-BFCD-D743-ABDB-3806D35D205F}"/>
              </a:ext>
            </a:extLst>
          </p:cNvPr>
          <p:cNvSpPr txBox="1"/>
          <p:nvPr/>
        </p:nvSpPr>
        <p:spPr>
          <a:xfrm>
            <a:off x="16314821" y="3296653"/>
            <a:ext cx="184731" cy="646331"/>
          </a:xfrm>
          <a:prstGeom prst="rect">
            <a:avLst/>
          </a:prstGeom>
          <a:noFill/>
        </p:spPr>
        <p:txBody>
          <a:bodyPr wrap="none" rtlCol="0">
            <a:spAutoFit/>
          </a:bodyPr>
          <a:lstStyle/>
          <a:p>
            <a:endParaRPr lang="it-IT"/>
          </a:p>
        </p:txBody>
      </p:sp>
      <p:sp>
        <p:nvSpPr>
          <p:cNvPr id="9" name="Rettangolo 8">
            <a:extLst>
              <a:ext uri="{FF2B5EF4-FFF2-40B4-BE49-F238E27FC236}">
                <a16:creationId xmlns:a16="http://schemas.microsoft.com/office/drawing/2014/main" id="{9E3E2A6B-766C-BD46-ABA8-76625E4E3899}"/>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16">
            <a:extLst>
              <a:ext uri="{FF2B5EF4-FFF2-40B4-BE49-F238E27FC236}">
                <a16:creationId xmlns:a16="http://schemas.microsoft.com/office/drawing/2014/main" id="{23EBDF10-2FC7-604E-9B22-D129C64847BB}"/>
              </a:ext>
            </a:extLst>
          </p:cNvPr>
          <p:cNvSpPr>
            <a:spLocks/>
          </p:cNvSpPr>
          <p:nvPr/>
        </p:nvSpPr>
        <p:spPr bwMode="auto">
          <a:xfrm>
            <a:off x="5996431" y="201435"/>
            <a:ext cx="12384802"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Assessment di sicurezza.</a:t>
            </a:r>
          </a:p>
        </p:txBody>
      </p:sp>
      <p:sp>
        <p:nvSpPr>
          <p:cNvPr id="8" name="Rectangle 3">
            <a:extLst>
              <a:ext uri="{FF2B5EF4-FFF2-40B4-BE49-F238E27FC236}">
                <a16:creationId xmlns:a16="http://schemas.microsoft.com/office/drawing/2014/main" id="{F1722133-9332-8A4B-88FF-37F8008437D0}"/>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6">
            <a:extLst>
              <a:ext uri="{FF2B5EF4-FFF2-40B4-BE49-F238E27FC236}">
                <a16:creationId xmlns:a16="http://schemas.microsoft.com/office/drawing/2014/main" id="{94B2EE7C-3016-984C-8DB8-DBD5F9C21091}"/>
              </a:ext>
            </a:extLst>
          </p:cNvPr>
          <p:cNvSpPr>
            <a:spLocks/>
          </p:cNvSpPr>
          <p:nvPr/>
        </p:nvSpPr>
        <p:spPr bwMode="auto">
          <a:xfrm>
            <a:off x="9432476" y="1202859"/>
            <a:ext cx="5512728"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4000" b="1" spc="500" dirty="0">
                <a:solidFill>
                  <a:schemeClr val="tx2"/>
                </a:solidFill>
                <a:latin typeface="Montserrat Black" pitchFamily="2" charset="77"/>
                <a:ea typeface="Lato Black" charset="0"/>
                <a:cs typeface="Lato Black" charset="0"/>
                <a:sym typeface="Bebas Neue" charset="0"/>
              </a:rPr>
              <a:t>NIST livello low.</a:t>
            </a:r>
          </a:p>
        </p:txBody>
      </p:sp>
    </p:spTree>
    <p:extLst>
      <p:ext uri="{BB962C8B-B14F-4D97-AF65-F5344CB8AC3E}">
        <p14:creationId xmlns:p14="http://schemas.microsoft.com/office/powerpoint/2010/main" val="24973529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2"/>
          <p:cNvSpPr txBox="1">
            <a:spLocks/>
          </p:cNvSpPr>
          <p:nvPr/>
        </p:nvSpPr>
        <p:spPr>
          <a:xfrm>
            <a:off x="409908" y="3006301"/>
            <a:ext cx="23557831" cy="787844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4000" dirty="0">
                <a:solidFill>
                  <a:schemeClr val="tx1"/>
                </a:solidFill>
                <a:latin typeface="Source Sans Pro Light" charset="0"/>
                <a:ea typeface="Source Sans Pro Light" charset="0"/>
                <a:cs typeface="Source Sans Pro Light" charset="0"/>
              </a:rPr>
              <a:t>Nella sezione superiore è possibile inserire la funzione da interpolare, gli estremi in cui si vuole valutare tale funzione, il numero di nodi in cui interpolare (equidistanziati all’interno dell’intervallo definito dagli estremi) </a:t>
            </a:r>
          </a:p>
          <a:p>
            <a:pPr>
              <a:lnSpc>
                <a:spcPts val="4040"/>
              </a:lnSpc>
            </a:pPr>
            <a:r>
              <a:rPr lang="en-US" sz="4000" dirty="0">
                <a:solidFill>
                  <a:schemeClr val="tx1"/>
                </a:solidFill>
                <a:latin typeface="Source Sans Pro Light" charset="0"/>
                <a:ea typeface="Source Sans Pro Light" charset="0"/>
                <a:cs typeface="Source Sans Pro Light" charset="0"/>
              </a:rPr>
              <a:t>e il tipo di interpolazione. </a:t>
            </a:r>
          </a:p>
          <a:p>
            <a:pPr>
              <a:lnSpc>
                <a:spcPts val="4040"/>
              </a:lnSpc>
            </a:pPr>
            <a:r>
              <a:rPr lang="en-US" sz="4000" dirty="0">
                <a:solidFill>
                  <a:schemeClr val="tx1"/>
                </a:solidFill>
                <a:latin typeface="Source Sans Pro Light" charset="0"/>
                <a:ea typeface="Source Sans Pro Light" charset="0"/>
                <a:cs typeface="Source Sans Pro Light" charset="0"/>
              </a:rPr>
              <a:t>Nella sezione superiore è possibile inserire la funzione da interpolare, gli estremi in cui si vuole valutare tale funzione, il numero di nodi in cui interpolare (equidistanziati all’interno dell’intervallo definito dagli estremi) </a:t>
            </a:r>
          </a:p>
          <a:p>
            <a:pPr>
              <a:lnSpc>
                <a:spcPts val="4040"/>
              </a:lnSpc>
            </a:pPr>
            <a:r>
              <a:rPr lang="en-US" sz="4000" dirty="0">
                <a:solidFill>
                  <a:schemeClr val="tx1"/>
                </a:solidFill>
                <a:latin typeface="Source Sans Pro Light" charset="0"/>
                <a:ea typeface="Source Sans Pro Light" charset="0"/>
                <a:cs typeface="Source Sans Pro Light" charset="0"/>
              </a:rPr>
              <a:t>e il tipo di interpolazione. </a:t>
            </a:r>
          </a:p>
          <a:p>
            <a:pPr>
              <a:lnSpc>
                <a:spcPts val="4040"/>
              </a:lnSpc>
            </a:pPr>
            <a:r>
              <a:rPr lang="en-US" sz="4000" dirty="0">
                <a:solidFill>
                  <a:schemeClr val="tx1"/>
                </a:solidFill>
                <a:latin typeface="Source Sans Pro Light" charset="0"/>
                <a:ea typeface="Source Sans Pro Light" charset="0"/>
                <a:cs typeface="Source Sans Pro Light" charset="0"/>
              </a:rPr>
              <a:t>Nella sezione superiore è possibile inserire la funzione da interpolare, gli estremi in cui si vuole valutare tale funzione, il numero di nodi in cui interpolare (equidistanziati all’interno dell’intervallo definito dagli estremi) </a:t>
            </a:r>
          </a:p>
          <a:p>
            <a:pPr>
              <a:lnSpc>
                <a:spcPts val="4040"/>
              </a:lnSpc>
            </a:pPr>
            <a:r>
              <a:rPr lang="en-US" sz="4000" dirty="0">
                <a:solidFill>
                  <a:schemeClr val="tx1"/>
                </a:solidFill>
                <a:latin typeface="Source Sans Pro Light" charset="0"/>
                <a:ea typeface="Source Sans Pro Light" charset="0"/>
                <a:cs typeface="Source Sans Pro Light" charset="0"/>
              </a:rPr>
              <a:t>e il tipo di interpolazione. </a:t>
            </a:r>
          </a:p>
          <a:p>
            <a:pPr>
              <a:lnSpc>
                <a:spcPts val="4040"/>
              </a:lnSpc>
            </a:pPr>
            <a:r>
              <a:rPr lang="en-US" sz="4000" dirty="0">
                <a:solidFill>
                  <a:schemeClr val="tx1"/>
                </a:solidFill>
                <a:latin typeface="Source Sans Pro Light" charset="0"/>
                <a:ea typeface="Source Sans Pro Light" charset="0"/>
                <a:cs typeface="Source Sans Pro Light" charset="0"/>
              </a:rPr>
              <a:t>Nella sezione superiore è possibile inserire la funzione da interpolare, gli estremi in cui si vuole valutare tale funzione, il numero di nodi in cui interpolare (equidistanziati all’interno dell’intervallo definito dagli estremi) </a:t>
            </a:r>
          </a:p>
          <a:p>
            <a:pPr>
              <a:lnSpc>
                <a:spcPts val="4040"/>
              </a:lnSpc>
            </a:pPr>
            <a:r>
              <a:rPr lang="en-US" sz="4000" dirty="0">
                <a:solidFill>
                  <a:schemeClr val="tx1"/>
                </a:solidFill>
                <a:latin typeface="Source Sans Pro Light" charset="0"/>
                <a:ea typeface="Source Sans Pro Light" charset="0"/>
                <a:cs typeface="Source Sans Pro Light" charset="0"/>
              </a:rPr>
              <a:t>e il tipo di interpolazione. </a:t>
            </a:r>
          </a:p>
          <a:p>
            <a:pPr>
              <a:lnSpc>
                <a:spcPts val="4040"/>
              </a:lnSpc>
            </a:pPr>
            <a:r>
              <a:rPr lang="en-US" sz="4000" dirty="0">
                <a:solidFill>
                  <a:schemeClr val="tx1"/>
                </a:solidFill>
                <a:latin typeface="Source Sans Pro Light" charset="0"/>
                <a:ea typeface="Source Sans Pro Light" charset="0"/>
                <a:cs typeface="Source Sans Pro Light" charset="0"/>
              </a:rPr>
              <a:t>Nel caso venga scelta la Spline completa è necessario poi specificare anche le condizioni al contorno.</a:t>
            </a:r>
          </a:p>
        </p:txBody>
      </p:sp>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817B5E57-BFCD-D743-ABDB-3806D35D205F}"/>
              </a:ext>
            </a:extLst>
          </p:cNvPr>
          <p:cNvSpPr txBox="1"/>
          <p:nvPr/>
        </p:nvSpPr>
        <p:spPr>
          <a:xfrm>
            <a:off x="16314821" y="3296653"/>
            <a:ext cx="184731" cy="646331"/>
          </a:xfrm>
          <a:prstGeom prst="rect">
            <a:avLst/>
          </a:prstGeom>
          <a:noFill/>
        </p:spPr>
        <p:txBody>
          <a:bodyPr wrap="none" rtlCol="0">
            <a:spAutoFit/>
          </a:bodyPr>
          <a:lstStyle/>
          <a:p>
            <a:endParaRPr lang="it-IT"/>
          </a:p>
        </p:txBody>
      </p:sp>
      <p:sp>
        <p:nvSpPr>
          <p:cNvPr id="9" name="Rettangolo 8">
            <a:extLst>
              <a:ext uri="{FF2B5EF4-FFF2-40B4-BE49-F238E27FC236}">
                <a16:creationId xmlns:a16="http://schemas.microsoft.com/office/drawing/2014/main" id="{9E3E2A6B-766C-BD46-ABA8-76625E4E3899}"/>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16">
            <a:extLst>
              <a:ext uri="{FF2B5EF4-FFF2-40B4-BE49-F238E27FC236}">
                <a16:creationId xmlns:a16="http://schemas.microsoft.com/office/drawing/2014/main" id="{23EBDF10-2FC7-604E-9B22-D129C64847BB}"/>
              </a:ext>
            </a:extLst>
          </p:cNvPr>
          <p:cNvSpPr>
            <a:spLocks/>
          </p:cNvSpPr>
          <p:nvPr/>
        </p:nvSpPr>
        <p:spPr bwMode="auto">
          <a:xfrm>
            <a:off x="5996431" y="201435"/>
            <a:ext cx="12384802"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Assessment di sicurezza.</a:t>
            </a:r>
          </a:p>
        </p:txBody>
      </p:sp>
      <p:sp>
        <p:nvSpPr>
          <p:cNvPr id="8" name="Rectangle 3">
            <a:extLst>
              <a:ext uri="{FF2B5EF4-FFF2-40B4-BE49-F238E27FC236}">
                <a16:creationId xmlns:a16="http://schemas.microsoft.com/office/drawing/2014/main" id="{F1722133-9332-8A4B-88FF-37F8008437D0}"/>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6">
            <a:extLst>
              <a:ext uri="{FF2B5EF4-FFF2-40B4-BE49-F238E27FC236}">
                <a16:creationId xmlns:a16="http://schemas.microsoft.com/office/drawing/2014/main" id="{94B2EE7C-3016-984C-8DB8-DBD5F9C21091}"/>
              </a:ext>
            </a:extLst>
          </p:cNvPr>
          <p:cNvSpPr>
            <a:spLocks/>
          </p:cNvSpPr>
          <p:nvPr/>
        </p:nvSpPr>
        <p:spPr bwMode="auto">
          <a:xfrm>
            <a:off x="2366445" y="1202859"/>
            <a:ext cx="19644801"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4000" b="1" spc="500" dirty="0">
                <a:solidFill>
                  <a:schemeClr val="tx2"/>
                </a:solidFill>
                <a:latin typeface="Montserrat Black" pitchFamily="2" charset="77"/>
                <a:ea typeface="Lato Black" charset="0"/>
                <a:cs typeface="Lato Black" charset="0"/>
                <a:sym typeface="Bebas Neue" charset="0"/>
              </a:rPr>
              <a:t>Possibili migliorie per raggiungere NIST livello moderate.</a:t>
            </a:r>
          </a:p>
        </p:txBody>
      </p:sp>
    </p:spTree>
    <p:extLst>
      <p:ext uri="{BB962C8B-B14F-4D97-AF65-F5344CB8AC3E}">
        <p14:creationId xmlns:p14="http://schemas.microsoft.com/office/powerpoint/2010/main" val="27322828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1">
            <a:extLst>
              <a:ext uri="{FF2B5EF4-FFF2-40B4-BE49-F238E27FC236}">
                <a16:creationId xmlns:a16="http://schemas.microsoft.com/office/drawing/2014/main" id="{2E2533BC-048B-FD4C-8AF2-5B346898D405}"/>
              </a:ext>
            </a:extLst>
          </p:cNvPr>
          <p:cNvSpPr>
            <a:spLocks noGrp="1"/>
          </p:cNvSpPr>
          <p:nvPr>
            <p:ph type="pic" sz="quarter" idx="22"/>
          </p:nvPr>
        </p:nvSpPr>
        <p:spPr/>
      </p:sp>
    </p:spTree>
    <p:extLst>
      <p:ext uri="{BB962C8B-B14F-4D97-AF65-F5344CB8AC3E}">
        <p14:creationId xmlns:p14="http://schemas.microsoft.com/office/powerpoint/2010/main" val="13612473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954492" y="3544864"/>
            <a:ext cx="10633390" cy="7810600"/>
          </a:xfrm>
          <a:prstGeom prst="rect">
            <a:avLst/>
          </a:prstGeom>
          <a:noFill/>
        </p:spPr>
        <p:txBody>
          <a:bodyPr wrap="square" rtlCol="0">
            <a:spAutoFit/>
          </a:bodyPr>
          <a:lstStyle/>
          <a:p>
            <a:pPr algn="just">
              <a:lnSpc>
                <a:spcPts val="4040"/>
              </a:lnSpc>
            </a:pPr>
            <a:r>
              <a:rPr lang="en-US" sz="4800" b="1" dirty="0">
                <a:latin typeface="Montserrat" pitchFamily="2" charset="77"/>
                <a:ea typeface="Source Sans Pro Light" charset="0"/>
                <a:cs typeface="Source Sans Pro Light" charset="0"/>
              </a:rPr>
              <a:t>Interpolazione di una funzione</a:t>
            </a:r>
          </a:p>
          <a:p>
            <a:pPr algn="just">
              <a:lnSpc>
                <a:spcPts val="4040"/>
              </a:lnSpc>
            </a:pPr>
            <a:endParaRPr lang="en-US" sz="4800" dirty="0">
              <a:latin typeface="Montserrat" pitchFamily="2" charset="77"/>
              <a:ea typeface="Source Sans Pro Light" charset="0"/>
              <a:cs typeface="Source Sans Pro Light" charset="0"/>
            </a:endParaRPr>
          </a:p>
          <a:p>
            <a:pPr algn="just">
              <a:lnSpc>
                <a:spcPts val="4040"/>
              </a:lnSpc>
            </a:pPr>
            <a:endParaRPr lang="en-US" sz="4800" dirty="0">
              <a:latin typeface="Montserrat" pitchFamily="2" charset="77"/>
              <a:ea typeface="Source Sans Pro Light" charset="0"/>
              <a:cs typeface="Source Sans Pro Light" charset="0"/>
            </a:endParaRPr>
          </a:p>
          <a:p>
            <a:pPr algn="just">
              <a:lnSpc>
                <a:spcPts val="4040"/>
              </a:lnSpc>
            </a:pPr>
            <a:r>
              <a:rPr lang="en-US" sz="4800" dirty="0">
                <a:latin typeface="Montserrat" pitchFamily="2" charset="77"/>
                <a:ea typeface="Source Sans Pro Light" charset="0"/>
                <a:cs typeface="Source Sans Pro Light" charset="0"/>
              </a:rPr>
              <a:t>Decimazione e oversampling </a:t>
            </a:r>
          </a:p>
          <a:p>
            <a:pPr algn="just">
              <a:lnSpc>
                <a:spcPts val="4040"/>
              </a:lnSpc>
            </a:pPr>
            <a:r>
              <a:rPr lang="en-US" sz="4800" dirty="0">
                <a:latin typeface="Montserrat" pitchFamily="2" charset="77"/>
                <a:ea typeface="Source Sans Pro Light" charset="0"/>
                <a:cs typeface="Source Sans Pro Light" charset="0"/>
              </a:rPr>
              <a:t>di un brano musicale</a:t>
            </a:r>
          </a:p>
          <a:p>
            <a:pPr algn="just">
              <a:lnSpc>
                <a:spcPts val="4040"/>
              </a:lnSpc>
            </a:pPr>
            <a:endParaRPr lang="en-US" sz="4800" dirty="0">
              <a:latin typeface="Montserrat" pitchFamily="2" charset="77"/>
              <a:ea typeface="Source Sans Pro Light" charset="0"/>
              <a:cs typeface="Source Sans Pro Light" charset="0"/>
            </a:endParaRPr>
          </a:p>
          <a:p>
            <a:pPr algn="just">
              <a:lnSpc>
                <a:spcPts val="4040"/>
              </a:lnSpc>
            </a:pPr>
            <a:endParaRPr lang="en-US" sz="4800" dirty="0">
              <a:latin typeface="Montserrat" pitchFamily="2" charset="77"/>
              <a:ea typeface="Source Sans Pro Light" charset="0"/>
              <a:cs typeface="Source Sans Pro Light" charset="0"/>
            </a:endParaRPr>
          </a:p>
          <a:p>
            <a:pPr algn="just">
              <a:lnSpc>
                <a:spcPts val="4040"/>
              </a:lnSpc>
            </a:pPr>
            <a:r>
              <a:rPr lang="en-US" sz="4800" dirty="0">
                <a:latin typeface="Montserrat" pitchFamily="2" charset="77"/>
                <a:ea typeface="Source Sans Pro Light" charset="0"/>
                <a:cs typeface="Source Sans Pro Light" charset="0"/>
              </a:rPr>
              <a:t>Ritaglia un’immagine</a:t>
            </a:r>
          </a:p>
          <a:p>
            <a:pPr algn="just">
              <a:lnSpc>
                <a:spcPts val="4040"/>
              </a:lnSpc>
            </a:pPr>
            <a:endParaRPr lang="en-US" sz="4800" dirty="0">
              <a:latin typeface="Montserrat" pitchFamily="2" charset="77"/>
              <a:ea typeface="Source Sans Pro Light" charset="0"/>
              <a:cs typeface="Source Sans Pro Light" charset="0"/>
            </a:endParaRPr>
          </a:p>
          <a:p>
            <a:pPr algn="just">
              <a:lnSpc>
                <a:spcPts val="4040"/>
              </a:lnSpc>
            </a:pPr>
            <a:endParaRPr lang="en-US" sz="4800" dirty="0">
              <a:latin typeface="Montserrat" pitchFamily="2" charset="77"/>
              <a:ea typeface="Source Sans Pro Light" charset="0"/>
              <a:cs typeface="Source Sans Pro Light" charset="0"/>
            </a:endParaRPr>
          </a:p>
          <a:p>
            <a:pPr algn="just">
              <a:lnSpc>
                <a:spcPts val="4040"/>
              </a:lnSpc>
            </a:pPr>
            <a:r>
              <a:rPr lang="en-US" sz="4800" dirty="0">
                <a:latin typeface="Montserrat" pitchFamily="2" charset="77"/>
                <a:ea typeface="Source Sans Pro Light" charset="0"/>
                <a:cs typeface="Source Sans Pro Light" charset="0"/>
              </a:rPr>
              <a:t>Interpolazione di un’immagine</a:t>
            </a:r>
          </a:p>
          <a:p>
            <a:pPr algn="just">
              <a:lnSpc>
                <a:spcPts val="4040"/>
              </a:lnSpc>
            </a:pPr>
            <a:endParaRPr lang="en-US" sz="4800" dirty="0">
              <a:latin typeface="Montserrat" pitchFamily="2" charset="77"/>
              <a:ea typeface="Source Sans Pro Light" charset="0"/>
              <a:cs typeface="Source Sans Pro Light" charset="0"/>
            </a:endParaRPr>
          </a:p>
          <a:p>
            <a:pPr algn="just">
              <a:lnSpc>
                <a:spcPts val="4040"/>
              </a:lnSpc>
            </a:pPr>
            <a:endParaRPr lang="en-US" sz="4800" dirty="0">
              <a:latin typeface="Montserrat" pitchFamily="2" charset="77"/>
              <a:ea typeface="Source Sans Pro Light" charset="0"/>
              <a:cs typeface="Source Sans Pro Light" charset="0"/>
            </a:endParaRPr>
          </a:p>
          <a:p>
            <a:pPr algn="just">
              <a:lnSpc>
                <a:spcPts val="4040"/>
              </a:lnSpc>
            </a:pPr>
            <a:r>
              <a:rPr lang="en-US" sz="4800" dirty="0">
                <a:latin typeface="Montserrat" pitchFamily="2" charset="77"/>
                <a:ea typeface="Source Sans Pro Light" charset="0"/>
                <a:cs typeface="Source Sans Pro Light" charset="0"/>
              </a:rPr>
              <a:t>Tracciamento del contorno </a:t>
            </a:r>
          </a:p>
          <a:p>
            <a:pPr algn="just">
              <a:lnSpc>
                <a:spcPts val="4040"/>
              </a:lnSpc>
            </a:pPr>
            <a:r>
              <a:rPr lang="en-US" sz="4800" dirty="0">
                <a:latin typeface="Montserrat" pitchFamily="2" charset="77"/>
                <a:ea typeface="Source Sans Pro Light" charset="0"/>
                <a:cs typeface="Source Sans Pro Light" charset="0"/>
              </a:rPr>
              <a:t>di una figura</a:t>
            </a:r>
          </a:p>
        </p:txBody>
      </p:sp>
      <p:sp>
        <p:nvSpPr>
          <p:cNvPr id="9" name="Rectangle 8">
            <a:extLst>
              <a:ext uri="{FF2B5EF4-FFF2-40B4-BE49-F238E27FC236}">
                <a16:creationId xmlns:a16="http://schemas.microsoft.com/office/drawing/2014/main" id="{D8BC39C9-80A4-284F-BE34-D038571D3525}"/>
              </a:ext>
            </a:extLst>
          </p:cNvPr>
          <p:cNvSpPr>
            <a:spLocks/>
          </p:cNvSpPr>
          <p:nvPr/>
        </p:nvSpPr>
        <p:spPr bwMode="auto">
          <a:xfrm>
            <a:off x="14005539" y="375689"/>
            <a:ext cx="6589946"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err="1">
                <a:solidFill>
                  <a:schemeClr val="tx2"/>
                </a:solidFill>
                <a:latin typeface="Montserrat Black" pitchFamily="2" charset="77"/>
                <a:ea typeface="Lato Black" charset="0"/>
                <a:cs typeface="Lato Black" charset="0"/>
                <a:sym typeface="Bebas Neue" charset="0"/>
              </a:rPr>
              <a:t>Funzionalità.</a:t>
            </a:r>
            <a:endParaRPr lang="en-US" sz="6400" b="1" spc="500" dirty="0">
              <a:solidFill>
                <a:schemeClr val="tx2"/>
              </a:solidFill>
              <a:latin typeface="Montserrat Black" pitchFamily="2" charset="77"/>
              <a:ea typeface="Lato Black" charset="0"/>
              <a:cs typeface="Lato Black" charset="0"/>
              <a:sym typeface="Bebas Neue" charset="0"/>
            </a:endParaRPr>
          </a:p>
        </p:txBody>
      </p:sp>
      <p:sp>
        <p:nvSpPr>
          <p:cNvPr id="10" name="Rectangle 9">
            <a:extLst>
              <a:ext uri="{FF2B5EF4-FFF2-40B4-BE49-F238E27FC236}">
                <a16:creationId xmlns:a16="http://schemas.microsoft.com/office/drawing/2014/main" id="{7B51AAF9-AC58-5941-AF54-20A42C0E707E}"/>
              </a:ext>
            </a:extLst>
          </p:cNvPr>
          <p:cNvSpPr/>
          <p:nvPr/>
        </p:nvSpPr>
        <p:spPr>
          <a:xfrm>
            <a:off x="16392347" y="1655857"/>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tangolo 2">
            <a:extLst>
              <a:ext uri="{FF2B5EF4-FFF2-40B4-BE49-F238E27FC236}">
                <a16:creationId xmlns:a16="http://schemas.microsoft.com/office/drawing/2014/main" id="{AB0DA8E6-FDA3-114E-95E3-48F08F611753}"/>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Placeholder 10">
            <a:extLst>
              <a:ext uri="{FF2B5EF4-FFF2-40B4-BE49-F238E27FC236}">
                <a16:creationId xmlns:a16="http://schemas.microsoft.com/office/drawing/2014/main" id="{37985865-AF60-7041-84E7-941E89A782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826400"/>
            <a:ext cx="11372424" cy="10489424"/>
          </a:xfrm>
          <a:prstGeom prst="rect">
            <a:avLst/>
          </a:prstGeom>
          <a:ln>
            <a:noFill/>
          </a:ln>
          <a:effectLst>
            <a:softEdge rad="112500"/>
          </a:effectLst>
        </p:spPr>
      </p:pic>
    </p:spTree>
    <p:extLst>
      <p:ext uri="{BB962C8B-B14F-4D97-AF65-F5344CB8AC3E}">
        <p14:creationId xmlns:p14="http://schemas.microsoft.com/office/powerpoint/2010/main" val="523187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AB0DA8E6-FDA3-114E-95E3-48F08F611753}"/>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TextBox 5"/>
          <p:cNvSpPr txBox="1"/>
          <p:nvPr/>
        </p:nvSpPr>
        <p:spPr>
          <a:xfrm>
            <a:off x="11983816" y="4212156"/>
            <a:ext cx="10633390" cy="6766276"/>
          </a:xfrm>
          <a:prstGeom prst="rect">
            <a:avLst/>
          </a:prstGeom>
          <a:noFill/>
        </p:spPr>
        <p:txBody>
          <a:bodyPr wrap="square" rtlCol="0">
            <a:spAutoFit/>
          </a:bodyPr>
          <a:lstStyle/>
          <a:p>
            <a:pPr algn="just">
              <a:lnSpc>
                <a:spcPts val="4040"/>
              </a:lnSpc>
            </a:pPr>
            <a:r>
              <a:rPr lang="en-US" sz="4000" b="1" dirty="0">
                <a:latin typeface="Source Sans Pro Light" charset="0"/>
                <a:ea typeface="Source Sans Pro Light" charset="0"/>
                <a:cs typeface="Source Sans Pro Light" charset="0"/>
              </a:rPr>
              <a:t>Cliccando il pulsante “Seleziona un’immagine” è possibile aprire una finestra per la selezione di un file immagine da importare.</a:t>
            </a:r>
          </a:p>
          <a:p>
            <a:pPr algn="just">
              <a:lnSpc>
                <a:spcPts val="4040"/>
              </a:lnSpc>
            </a:pPr>
            <a:endParaRPr lang="en-US" sz="4000" b="1" dirty="0">
              <a:latin typeface="Source Sans Pro Light" charset="0"/>
              <a:ea typeface="Source Sans Pro Light" charset="0"/>
              <a:cs typeface="Source Sans Pro Light" charset="0"/>
            </a:endParaRPr>
          </a:p>
          <a:p>
            <a:pPr algn="just">
              <a:lnSpc>
                <a:spcPts val="4040"/>
              </a:lnSpc>
            </a:pPr>
            <a:endParaRPr lang="en-US" sz="4000" b="1" dirty="0">
              <a:latin typeface="Source Sans Pro Light" charset="0"/>
              <a:ea typeface="Source Sans Pro Light" charset="0"/>
              <a:cs typeface="Source Sans Pro Light" charset="0"/>
            </a:endParaRPr>
          </a:p>
          <a:p>
            <a:pPr algn="just">
              <a:lnSpc>
                <a:spcPts val="4040"/>
              </a:lnSpc>
            </a:pPr>
            <a:r>
              <a:rPr lang="en-US" sz="4000" b="1" dirty="0">
                <a:latin typeface="Source Sans Pro Light" charset="0"/>
                <a:ea typeface="Source Sans Pro Light" charset="0"/>
                <a:cs typeface="Source Sans Pro Light" charset="0"/>
              </a:rPr>
              <a:t>Una volta importato il file, questo sarà visualizzato nella sezione in basso.</a:t>
            </a:r>
          </a:p>
          <a:p>
            <a:pPr algn="just">
              <a:lnSpc>
                <a:spcPts val="4040"/>
              </a:lnSpc>
            </a:pPr>
            <a:endParaRPr lang="en-US" sz="4000" b="1" dirty="0">
              <a:latin typeface="Source Sans Pro Light" charset="0"/>
              <a:ea typeface="Source Sans Pro Light" charset="0"/>
              <a:cs typeface="Source Sans Pro Light" charset="0"/>
            </a:endParaRPr>
          </a:p>
          <a:p>
            <a:pPr algn="just">
              <a:lnSpc>
                <a:spcPts val="4040"/>
              </a:lnSpc>
            </a:pPr>
            <a:endParaRPr lang="en-US" sz="4000" b="1" dirty="0">
              <a:latin typeface="Source Sans Pro Light" charset="0"/>
              <a:ea typeface="Source Sans Pro Light" charset="0"/>
              <a:cs typeface="Source Sans Pro Light" charset="0"/>
            </a:endParaRPr>
          </a:p>
          <a:p>
            <a:pPr algn="just">
              <a:lnSpc>
                <a:spcPts val="4040"/>
              </a:lnSpc>
            </a:pPr>
            <a:r>
              <a:rPr lang="en-US" sz="4000" b="1" dirty="0">
                <a:latin typeface="Source Sans Pro Light" charset="0"/>
                <a:ea typeface="Source Sans Pro Light" charset="0"/>
                <a:cs typeface="Source Sans Pro Light" charset="0"/>
              </a:rPr>
              <a:t>Cliccando su uno dei tre pulsanti sulla destra sarà aperta la relativa finestra per effettuare l’elaborazione corrispondente.</a:t>
            </a:r>
          </a:p>
          <a:p>
            <a:pPr algn="just">
              <a:lnSpc>
                <a:spcPts val="4040"/>
              </a:lnSpc>
            </a:pPr>
            <a:r>
              <a:rPr lang="en-US" sz="4000" b="1" dirty="0">
                <a:latin typeface="Source Sans Pro Light" charset="0"/>
                <a:ea typeface="Source Sans Pro Light" charset="0"/>
                <a:cs typeface="Source Sans Pro Light" charset="0"/>
              </a:rPr>
              <a:t> </a:t>
            </a:r>
            <a:endParaRPr lang="en-US" sz="2400" dirty="0">
              <a:latin typeface="Source Sans Pro Light" charset="0"/>
              <a:ea typeface="Source Sans Pro Light" charset="0"/>
              <a:cs typeface="Source Sans Pro Light" charset="0"/>
            </a:endParaRPr>
          </a:p>
        </p:txBody>
      </p:sp>
      <p:sp>
        <p:nvSpPr>
          <p:cNvPr id="9" name="Rectangle 8">
            <a:extLst>
              <a:ext uri="{FF2B5EF4-FFF2-40B4-BE49-F238E27FC236}">
                <a16:creationId xmlns:a16="http://schemas.microsoft.com/office/drawing/2014/main" id="{D8BC39C9-80A4-284F-BE34-D038571D3525}"/>
              </a:ext>
            </a:extLst>
          </p:cNvPr>
          <p:cNvSpPr>
            <a:spLocks/>
          </p:cNvSpPr>
          <p:nvPr/>
        </p:nvSpPr>
        <p:spPr bwMode="auto">
          <a:xfrm>
            <a:off x="13519027" y="151913"/>
            <a:ext cx="7562968" cy="19697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spc="500" dirty="0" err="1">
                <a:solidFill>
                  <a:schemeClr val="tx2"/>
                </a:solidFill>
                <a:latin typeface="Montserrat Black" pitchFamily="2" charset="77"/>
                <a:ea typeface="Lato Black" charset="0"/>
                <a:cs typeface="Lato Black" charset="0"/>
                <a:sym typeface="Bebas Neue" charset="0"/>
              </a:rPr>
              <a:t>Elaborazioni di</a:t>
            </a:r>
          </a:p>
          <a:p>
            <a:pPr algn="ctr"/>
            <a:r>
              <a:rPr lang="en-US" sz="6400" b="1" spc="500" dirty="0" err="1">
                <a:solidFill>
                  <a:schemeClr val="tx2"/>
                </a:solidFill>
                <a:latin typeface="Montserrat Black" pitchFamily="2" charset="77"/>
                <a:ea typeface="Lato Black" charset="0"/>
                <a:cs typeface="Lato Black" charset="0"/>
                <a:sym typeface="Bebas Neue" charset="0"/>
              </a:rPr>
              <a:t>un’immagine.</a:t>
            </a:r>
            <a:endParaRPr lang="en-US" sz="6400" b="1" spc="500" dirty="0">
              <a:solidFill>
                <a:schemeClr val="tx2"/>
              </a:solidFill>
              <a:latin typeface="Montserrat Black" pitchFamily="2" charset="77"/>
              <a:ea typeface="Lato Black" charset="0"/>
              <a:cs typeface="Lato Black" charset="0"/>
              <a:sym typeface="Bebas Neue" charset="0"/>
            </a:endParaRPr>
          </a:p>
        </p:txBody>
      </p:sp>
      <p:sp>
        <p:nvSpPr>
          <p:cNvPr id="10" name="Rectangle 9">
            <a:extLst>
              <a:ext uri="{FF2B5EF4-FFF2-40B4-BE49-F238E27FC236}">
                <a16:creationId xmlns:a16="http://schemas.microsoft.com/office/drawing/2014/main" id="{7B51AAF9-AC58-5941-AF54-20A42C0E707E}"/>
              </a:ext>
            </a:extLst>
          </p:cNvPr>
          <p:cNvSpPr/>
          <p:nvPr/>
        </p:nvSpPr>
        <p:spPr>
          <a:xfrm>
            <a:off x="16392347"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egnaposto immagine 6">
            <a:extLst>
              <a:ext uri="{FF2B5EF4-FFF2-40B4-BE49-F238E27FC236}">
                <a16:creationId xmlns:a16="http://schemas.microsoft.com/office/drawing/2014/main" id="{99BA195D-5E5C-2544-8994-2BC70D08C5A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024" t="1238" r="1650" b="2012"/>
          <a:stretch/>
        </p:blipFill>
        <p:spPr>
          <a:xfrm>
            <a:off x="0" y="-1"/>
            <a:ext cx="9875520" cy="13718883"/>
          </a:xfrm>
          <a:prstGeom prst="rect">
            <a:avLst/>
          </a:prstGeom>
          <a:ln>
            <a:noFill/>
          </a:ln>
          <a:effectLst>
            <a:softEdge rad="304800"/>
          </a:effectLst>
        </p:spPr>
      </p:pic>
    </p:spTree>
    <p:extLst>
      <p:ext uri="{BB962C8B-B14F-4D97-AF65-F5344CB8AC3E}">
        <p14:creationId xmlns:p14="http://schemas.microsoft.com/office/powerpoint/2010/main" val="1364257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tangolo 15">
            <a:extLst>
              <a:ext uri="{FF2B5EF4-FFF2-40B4-BE49-F238E27FC236}">
                <a16:creationId xmlns:a16="http://schemas.microsoft.com/office/drawing/2014/main" id="{7181164E-824C-4F4C-99EA-39A33FFF0640}"/>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ctangle 16"/>
          <p:cNvSpPr>
            <a:spLocks/>
          </p:cNvSpPr>
          <p:nvPr/>
        </p:nvSpPr>
        <p:spPr bwMode="auto">
          <a:xfrm>
            <a:off x="4282476" y="841515"/>
            <a:ext cx="15871333"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Interpolazione di una funzione.</a:t>
            </a:r>
          </a:p>
        </p:txBody>
      </p:sp>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immagine 10">
            <a:extLst>
              <a:ext uri="{FF2B5EF4-FFF2-40B4-BE49-F238E27FC236}">
                <a16:creationId xmlns:a16="http://schemas.microsoft.com/office/drawing/2014/main" id="{26A8F2D3-B453-814B-9580-6B924C6141CD}"/>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l="1658" r="1658"/>
          <a:stretch/>
        </p:blipFill>
        <p:spPr>
          <a:xfrm>
            <a:off x="5525691" y="2578903"/>
            <a:ext cx="13326268" cy="11137097"/>
          </a:xfrm>
          <a:prstGeom prst="rect">
            <a:avLst/>
          </a:prstGeom>
          <a:ln>
            <a:noFill/>
          </a:ln>
          <a:effectLst>
            <a:softEdge rad="112500"/>
          </a:effectLst>
        </p:spPr>
      </p:pic>
    </p:spTree>
    <p:extLst>
      <p:ext uri="{BB962C8B-B14F-4D97-AF65-F5344CB8AC3E}">
        <p14:creationId xmlns:p14="http://schemas.microsoft.com/office/powerpoint/2010/main" val="15034736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p:cNvSpPr>
          <p:nvPr/>
        </p:nvSpPr>
        <p:spPr bwMode="auto">
          <a:xfrm>
            <a:off x="4282477" y="841515"/>
            <a:ext cx="15871333"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Interpolazione di una funzione.</a:t>
            </a:r>
          </a:p>
        </p:txBody>
      </p:sp>
      <p:sp>
        <p:nvSpPr>
          <p:cNvPr id="24" name="Subtitle 2"/>
          <p:cNvSpPr txBox="1">
            <a:spLocks/>
          </p:cNvSpPr>
          <p:nvPr/>
        </p:nvSpPr>
        <p:spPr>
          <a:xfrm>
            <a:off x="409908" y="3006301"/>
            <a:ext cx="23557831" cy="31592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4000" dirty="0">
                <a:solidFill>
                  <a:schemeClr val="tx1"/>
                </a:solidFill>
                <a:latin typeface="Source Sans Pro Light" charset="0"/>
                <a:ea typeface="Source Sans Pro Light" charset="0"/>
                <a:cs typeface="Source Sans Pro Light" charset="0"/>
              </a:rPr>
              <a:t>Nella sezione superiore è possibile inserire la funzione da interpolare, gli estremi in cui si vuole valutare tale funzione, il numero di nodi in cui interpolare (equidistanziati all’interno dell’intervallo definito dagli estremi) </a:t>
            </a:r>
          </a:p>
          <a:p>
            <a:pPr>
              <a:lnSpc>
                <a:spcPts val="4040"/>
              </a:lnSpc>
            </a:pPr>
            <a:r>
              <a:rPr lang="en-US" sz="4000" dirty="0">
                <a:solidFill>
                  <a:schemeClr val="tx1"/>
                </a:solidFill>
                <a:latin typeface="Source Sans Pro Light" charset="0"/>
                <a:ea typeface="Source Sans Pro Light" charset="0"/>
                <a:cs typeface="Source Sans Pro Light" charset="0"/>
              </a:rPr>
              <a:t>e il tipo di interpolazione. </a:t>
            </a:r>
          </a:p>
          <a:p>
            <a:pPr>
              <a:lnSpc>
                <a:spcPts val="4040"/>
              </a:lnSpc>
            </a:pPr>
            <a:endParaRPr lang="en-US" sz="4000" dirty="0">
              <a:solidFill>
                <a:schemeClr val="tx1"/>
              </a:solidFill>
              <a:latin typeface="Source Sans Pro Light" charset="0"/>
              <a:ea typeface="Source Sans Pro Light" charset="0"/>
              <a:cs typeface="Source Sans Pro Light" charset="0"/>
            </a:endParaRPr>
          </a:p>
          <a:p>
            <a:pPr>
              <a:lnSpc>
                <a:spcPts val="4040"/>
              </a:lnSpc>
            </a:pPr>
            <a:r>
              <a:rPr lang="en-US" sz="4000" dirty="0">
                <a:solidFill>
                  <a:schemeClr val="tx1"/>
                </a:solidFill>
                <a:latin typeface="Source Sans Pro Light" charset="0"/>
                <a:ea typeface="Source Sans Pro Light" charset="0"/>
                <a:cs typeface="Source Sans Pro Light" charset="0"/>
              </a:rPr>
              <a:t>Nel caso venga scelta la Spline completa è necessario poi specificare anche le condizioni al contorno.</a:t>
            </a:r>
          </a:p>
        </p:txBody>
      </p:sp>
      <p:pic>
        <p:nvPicPr>
          <p:cNvPr id="6" name="Picture Placeholder 5">
            <a:extLst>
              <a:ext uri="{FF2B5EF4-FFF2-40B4-BE49-F238E27FC236}">
                <a16:creationId xmlns:a16="http://schemas.microsoft.com/office/drawing/2014/main" id="{7C19392B-3621-BB4F-8F04-A0176EE7F593}"/>
              </a:ext>
            </a:extLst>
          </p:cNvPr>
          <p:cNvPicPr>
            <a:picLocks noGrp="1" noChangeAspect="1"/>
          </p:cNvPicPr>
          <p:nvPr>
            <p:ph type="pic" sz="quarter" idx="22"/>
          </p:nvPr>
        </p:nvPicPr>
        <p:blipFill rotWithShape="1">
          <a:blip r:embed="rId2">
            <a:extLst>
              <a:ext uri="{28A0092B-C50C-407E-A947-70E740481C1C}">
                <a14:useLocalDpi xmlns:a14="http://schemas.microsoft.com/office/drawing/2010/main" val="0"/>
              </a:ext>
            </a:extLst>
          </a:blip>
          <a:srcRect l="550" t="737" r="-550" b="62779"/>
          <a:stretch/>
        </p:blipFill>
        <p:spPr>
          <a:xfrm>
            <a:off x="-282577" y="6413801"/>
            <a:ext cx="24942800" cy="7352999"/>
          </a:xfrm>
          <a:prstGeom prst="rect">
            <a:avLst/>
          </a:prstGeom>
          <a:ln>
            <a:noFill/>
          </a:ln>
          <a:effectLst>
            <a:softEdge rad="112500"/>
          </a:effectLst>
        </p:spPr>
      </p:pic>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817B5E57-BFCD-D743-ABDB-3806D35D205F}"/>
              </a:ext>
            </a:extLst>
          </p:cNvPr>
          <p:cNvSpPr txBox="1"/>
          <p:nvPr/>
        </p:nvSpPr>
        <p:spPr>
          <a:xfrm>
            <a:off x="16314821" y="3296653"/>
            <a:ext cx="184731" cy="646331"/>
          </a:xfrm>
          <a:prstGeom prst="rect">
            <a:avLst/>
          </a:prstGeom>
          <a:noFill/>
        </p:spPr>
        <p:txBody>
          <a:bodyPr wrap="none" rtlCol="0">
            <a:spAutoFit/>
          </a:bodyPr>
          <a:lstStyle/>
          <a:p>
            <a:endParaRPr lang="it-IT"/>
          </a:p>
        </p:txBody>
      </p:sp>
    </p:spTree>
    <p:extLst>
      <p:ext uri="{BB962C8B-B14F-4D97-AF65-F5344CB8AC3E}">
        <p14:creationId xmlns:p14="http://schemas.microsoft.com/office/powerpoint/2010/main" val="29485444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tangolo 15">
            <a:extLst>
              <a:ext uri="{FF2B5EF4-FFF2-40B4-BE49-F238E27FC236}">
                <a16:creationId xmlns:a16="http://schemas.microsoft.com/office/drawing/2014/main" id="{7181164E-824C-4F4C-99EA-39A33FFF0640}"/>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ctangle 16"/>
          <p:cNvSpPr>
            <a:spLocks/>
          </p:cNvSpPr>
          <p:nvPr/>
        </p:nvSpPr>
        <p:spPr bwMode="auto">
          <a:xfrm>
            <a:off x="5064278" y="201435"/>
            <a:ext cx="14249094"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Architettura della soluzione.</a:t>
            </a:r>
          </a:p>
        </p:txBody>
      </p:sp>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immagine 10">
            <a:extLst>
              <a:ext uri="{FF2B5EF4-FFF2-40B4-BE49-F238E27FC236}">
                <a16:creationId xmlns:a16="http://schemas.microsoft.com/office/drawing/2014/main" id="{26A8F2D3-B453-814B-9580-6B924C6141CD}"/>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l="1658" r="1658"/>
          <a:stretch/>
        </p:blipFill>
        <p:spPr>
          <a:xfrm>
            <a:off x="5525691" y="2578903"/>
            <a:ext cx="13326268" cy="11137097"/>
          </a:xfrm>
          <a:prstGeom prst="rect">
            <a:avLst/>
          </a:prstGeom>
          <a:ln>
            <a:noFill/>
          </a:ln>
          <a:effectLst>
            <a:softEdge rad="112500"/>
          </a:effectLst>
        </p:spPr>
      </p:pic>
      <p:sp>
        <p:nvSpPr>
          <p:cNvPr id="6" name="Rectangle 16">
            <a:extLst>
              <a:ext uri="{FF2B5EF4-FFF2-40B4-BE49-F238E27FC236}">
                <a16:creationId xmlns:a16="http://schemas.microsoft.com/office/drawing/2014/main" id="{A54AAC8C-EB2C-5745-BEAF-1BF77686A0C8}"/>
              </a:ext>
            </a:extLst>
          </p:cNvPr>
          <p:cNvSpPr>
            <a:spLocks/>
          </p:cNvSpPr>
          <p:nvPr/>
        </p:nvSpPr>
        <p:spPr bwMode="auto">
          <a:xfrm>
            <a:off x="5852159" y="1202859"/>
            <a:ext cx="12673342"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4000" b="1" spc="500" dirty="0">
                <a:solidFill>
                  <a:schemeClr val="tx2"/>
                </a:solidFill>
                <a:latin typeface="Montserrat Black" pitchFamily="2" charset="77"/>
                <a:ea typeface="Lato Black" charset="0"/>
                <a:cs typeface="Lato Black" charset="0"/>
                <a:sym typeface="Bebas Neue" charset="0"/>
              </a:rPr>
              <a:t>Diagramma componenti e connettori.</a:t>
            </a:r>
          </a:p>
        </p:txBody>
      </p:sp>
    </p:spTree>
    <p:extLst>
      <p:ext uri="{BB962C8B-B14F-4D97-AF65-F5344CB8AC3E}">
        <p14:creationId xmlns:p14="http://schemas.microsoft.com/office/powerpoint/2010/main" val="10331647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D1ACAF17-29C6-F145-8B51-AB14077F46E3}"/>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ctangle 16"/>
          <p:cNvSpPr>
            <a:spLocks/>
          </p:cNvSpPr>
          <p:nvPr/>
        </p:nvSpPr>
        <p:spPr bwMode="auto">
          <a:xfrm>
            <a:off x="6626410" y="468379"/>
            <a:ext cx="11124840"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Ritaglia un’immagine.</a:t>
            </a:r>
          </a:p>
        </p:txBody>
      </p:sp>
      <p:sp>
        <p:nvSpPr>
          <p:cNvPr id="24" name="Subtitle 2"/>
          <p:cNvSpPr txBox="1">
            <a:spLocks/>
          </p:cNvSpPr>
          <p:nvPr/>
        </p:nvSpPr>
        <p:spPr>
          <a:xfrm>
            <a:off x="437969" y="4057552"/>
            <a:ext cx="7689016" cy="765273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4000" dirty="0">
                <a:solidFill>
                  <a:schemeClr val="tx1"/>
                </a:solidFill>
                <a:latin typeface="Source Sans Pro Light" charset="0"/>
                <a:ea typeface="Source Sans Pro Light" charset="0"/>
                <a:cs typeface="Source Sans Pro Light" charset="0"/>
              </a:rPr>
              <a:t>Una volta cliccato il pulsante “Ritaglia l’immagine” nella finestra precedente, verrà aperta una finestra in cui è possibile selezionare una porzione di immagine.</a:t>
            </a:r>
          </a:p>
          <a:p>
            <a:pPr>
              <a:lnSpc>
                <a:spcPts val="4040"/>
              </a:lnSpc>
            </a:pPr>
            <a:endParaRPr lang="en-US" sz="4000" dirty="0">
              <a:solidFill>
                <a:schemeClr val="tx1"/>
              </a:solidFill>
              <a:latin typeface="Source Sans Pro Light" charset="0"/>
              <a:ea typeface="Source Sans Pro Light" charset="0"/>
              <a:cs typeface="Source Sans Pro Light" charset="0"/>
            </a:endParaRPr>
          </a:p>
          <a:p>
            <a:pPr>
              <a:lnSpc>
                <a:spcPts val="4040"/>
              </a:lnSpc>
            </a:pPr>
            <a:r>
              <a:rPr lang="en-US" sz="4000" dirty="0">
                <a:solidFill>
                  <a:schemeClr val="tx1"/>
                </a:solidFill>
                <a:latin typeface="Source Sans Pro Light" charset="0"/>
                <a:ea typeface="Source Sans Pro Light" charset="0"/>
                <a:cs typeface="Source Sans Pro Light" charset="0"/>
              </a:rPr>
              <a:t>La selezione avviene cliccando sul pulsante sinistro del mouse e trascinando il puntatore. Una volta sollevato il dito dal pulsante, verrà prelevata la porzione di immagine e aggiornata la visualizzazione nella finestra precedente.</a:t>
            </a:r>
          </a:p>
        </p:txBody>
      </p:sp>
      <p:pic>
        <p:nvPicPr>
          <p:cNvPr id="6" name="Picture Placeholder 5">
            <a:extLst>
              <a:ext uri="{FF2B5EF4-FFF2-40B4-BE49-F238E27FC236}">
                <a16:creationId xmlns:a16="http://schemas.microsoft.com/office/drawing/2014/main" id="{7C19392B-3621-BB4F-8F04-A0176EE7F593}"/>
              </a:ext>
            </a:extLst>
          </p:cNvPr>
          <p:cNvPicPr>
            <a:picLocks noGrp="1" noChangeAspect="1"/>
          </p:cNvPicPr>
          <p:nvPr>
            <p:ph type="pic" sz="quarter" idx="22"/>
          </p:nvPr>
        </p:nvPicPr>
        <p:blipFill rotWithShape="1">
          <a:blip r:embed="rId2">
            <a:extLst>
              <a:ext uri="{28A0092B-C50C-407E-A947-70E740481C1C}">
                <a14:useLocalDpi xmlns:a14="http://schemas.microsoft.com/office/drawing/2010/main" val="0"/>
              </a:ext>
            </a:extLst>
          </a:blip>
          <a:srcRect t="1633" b="3550"/>
          <a:stretch/>
        </p:blipFill>
        <p:spPr>
          <a:xfrm>
            <a:off x="9841832" y="2527370"/>
            <a:ext cx="14535818" cy="11188630"/>
          </a:xfrm>
        </p:spPr>
      </p:pic>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817B5E57-BFCD-D743-ABDB-3806D35D205F}"/>
              </a:ext>
            </a:extLst>
          </p:cNvPr>
          <p:cNvSpPr txBox="1"/>
          <p:nvPr/>
        </p:nvSpPr>
        <p:spPr>
          <a:xfrm>
            <a:off x="16314821" y="3296653"/>
            <a:ext cx="184731" cy="646331"/>
          </a:xfrm>
          <a:prstGeom prst="rect">
            <a:avLst/>
          </a:prstGeom>
          <a:noFill/>
        </p:spPr>
        <p:txBody>
          <a:bodyPr wrap="none" rtlCol="0">
            <a:spAutoFit/>
          </a:bodyPr>
          <a:lstStyle/>
          <a:p>
            <a:endParaRPr lang="it-IT"/>
          </a:p>
        </p:txBody>
      </p:sp>
    </p:spTree>
    <p:extLst>
      <p:ext uri="{BB962C8B-B14F-4D97-AF65-F5344CB8AC3E}">
        <p14:creationId xmlns:p14="http://schemas.microsoft.com/office/powerpoint/2010/main" val="29548728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gnaposto immagine 5">
            <a:extLst>
              <a:ext uri="{FF2B5EF4-FFF2-40B4-BE49-F238E27FC236}">
                <a16:creationId xmlns:a16="http://schemas.microsoft.com/office/drawing/2014/main" id="{38091052-DDC5-9648-BAA9-815C17763535}"/>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l="16675" r="16675"/>
          <a:stretch/>
        </p:blipFill>
        <p:spPr>
          <a:xfrm>
            <a:off x="0" y="0"/>
            <a:ext cx="24377650" cy="13716000"/>
          </a:xfrm>
        </p:spPr>
      </p:pic>
      <p:sp>
        <p:nvSpPr>
          <p:cNvPr id="22" name="Rectangle 21"/>
          <p:cNvSpPr/>
          <p:nvPr/>
        </p:nvSpPr>
        <p:spPr>
          <a:xfrm>
            <a:off x="0" y="0"/>
            <a:ext cx="24388080" cy="13716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B0FBDC3-6212-CB41-972B-D2ABE5C577AC}"/>
              </a:ext>
            </a:extLst>
          </p:cNvPr>
          <p:cNvSpPr txBox="1"/>
          <p:nvPr/>
        </p:nvSpPr>
        <p:spPr>
          <a:xfrm>
            <a:off x="8718716" y="8339792"/>
            <a:ext cx="6929782" cy="545983"/>
          </a:xfrm>
          <a:prstGeom prst="rect">
            <a:avLst/>
          </a:prstGeom>
          <a:noFill/>
        </p:spPr>
        <p:txBody>
          <a:bodyPr wrap="none" lIns="0" tIns="0" rIns="0" bIns="0" rtlCol="0">
            <a:spAutoFit/>
          </a:bodyPr>
          <a:lstStyle/>
          <a:p>
            <a:pPr algn="ctr">
              <a:lnSpc>
                <a:spcPts val="3733"/>
              </a:lnSpc>
              <a:spcAft>
                <a:spcPts val="3199"/>
              </a:spcAft>
            </a:pPr>
            <a:r>
              <a:rPr lang="en-US" sz="6000" spc="600" dirty="0">
                <a:solidFill>
                  <a:schemeClr val="bg1"/>
                </a:solidFill>
                <a:latin typeface="Montserrat" pitchFamily="2" charset="77"/>
                <a:ea typeface="Lato" charset="0"/>
                <a:cs typeface="Lato" charset="0"/>
              </a:rPr>
              <a:t>CENNI TEORICI</a:t>
            </a:r>
          </a:p>
        </p:txBody>
      </p:sp>
      <p:sp>
        <p:nvSpPr>
          <p:cNvPr id="9" name="TextBox 8">
            <a:extLst>
              <a:ext uri="{FF2B5EF4-FFF2-40B4-BE49-F238E27FC236}">
                <a16:creationId xmlns:a16="http://schemas.microsoft.com/office/drawing/2014/main" id="{6FC149F9-798C-A147-B237-F94BA19F79ED}"/>
              </a:ext>
            </a:extLst>
          </p:cNvPr>
          <p:cNvSpPr txBox="1"/>
          <p:nvPr/>
        </p:nvSpPr>
        <p:spPr>
          <a:xfrm>
            <a:off x="1246157" y="4074527"/>
            <a:ext cx="21874899" cy="3785652"/>
          </a:xfrm>
          <a:prstGeom prst="rect">
            <a:avLst/>
          </a:prstGeom>
          <a:noFill/>
        </p:spPr>
        <p:txBody>
          <a:bodyPr wrap="none" rtlCol="0">
            <a:spAutoFit/>
          </a:bodyPr>
          <a:lstStyle/>
          <a:p>
            <a:pPr algn="ctr"/>
            <a:r>
              <a:rPr lang="en-US" sz="12000" b="1" spc="4000" dirty="0">
                <a:solidFill>
                  <a:schemeClr val="bg1"/>
                </a:solidFill>
                <a:latin typeface="Montserrat" pitchFamily="2" charset="77"/>
              </a:rPr>
              <a:t>INTERPOLAZIONE</a:t>
            </a:r>
          </a:p>
          <a:p>
            <a:pPr algn="ctr"/>
            <a:r>
              <a:rPr lang="en-US" sz="12000" b="1" spc="4000" dirty="0">
                <a:solidFill>
                  <a:schemeClr val="bg1"/>
                </a:solidFill>
                <a:latin typeface="Montserrat" pitchFamily="2" charset="77"/>
              </a:rPr>
              <a:t>DI UN’IMMAGINE</a:t>
            </a:r>
          </a:p>
        </p:txBody>
      </p:sp>
    </p:spTree>
    <p:extLst>
      <p:ext uri="{BB962C8B-B14F-4D97-AF65-F5344CB8AC3E}">
        <p14:creationId xmlns:p14="http://schemas.microsoft.com/office/powerpoint/2010/main" val="3436129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ttangolo 23">
            <a:extLst>
              <a:ext uri="{FF2B5EF4-FFF2-40B4-BE49-F238E27FC236}">
                <a16:creationId xmlns:a16="http://schemas.microsoft.com/office/drawing/2014/main" id="{25616C95-B1B8-CA43-83D1-39B47CB83C32}"/>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58812D96-B41D-AC47-9B10-F40641B7E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6158" y="5357171"/>
            <a:ext cx="9994900" cy="7569200"/>
          </a:xfrm>
          <a:prstGeom prst="rect">
            <a:avLst/>
          </a:prstGeom>
        </p:spPr>
      </p:pic>
      <p:sp>
        <p:nvSpPr>
          <p:cNvPr id="25" name="Rectangle 21">
            <a:extLst>
              <a:ext uri="{FF2B5EF4-FFF2-40B4-BE49-F238E27FC236}">
                <a16:creationId xmlns:a16="http://schemas.microsoft.com/office/drawing/2014/main" id="{72C2C775-433B-3F46-9A18-C022430D4259}"/>
              </a:ext>
            </a:extLst>
          </p:cNvPr>
          <p:cNvSpPr/>
          <p:nvPr/>
        </p:nvSpPr>
        <p:spPr>
          <a:xfrm>
            <a:off x="0" y="0"/>
            <a:ext cx="24388080" cy="13716000"/>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739586" y="3437187"/>
            <a:ext cx="20888047" cy="1137043"/>
          </a:xfrm>
          <a:prstGeom prst="rect">
            <a:avLst/>
          </a:prstGeom>
          <a:noFill/>
        </p:spPr>
        <p:txBody>
          <a:bodyPr wrap="square" rtlCol="0">
            <a:spAutoFit/>
          </a:bodyPr>
          <a:lstStyle/>
          <a:p>
            <a:pPr algn="just">
              <a:lnSpc>
                <a:spcPts val="4040"/>
              </a:lnSpc>
            </a:pPr>
            <a:r>
              <a:rPr lang="en-US" sz="4400" dirty="0">
                <a:solidFill>
                  <a:schemeClr val="tx2"/>
                </a:solidFill>
                <a:latin typeface="Source Sans Pro Light" charset="0"/>
                <a:ea typeface="Source Sans Pro Light" charset="0"/>
                <a:cs typeface="Source Sans Pro Light" charset="0"/>
              </a:rPr>
              <a:t>Il valore interpolato in un punto di query si basa sull'interpolazione lineare dei valori nei punti della griglia che sono adiacenti in ciascuna rispettiva dimensione. </a:t>
            </a:r>
          </a:p>
        </p:txBody>
      </p:sp>
      <p:sp>
        <p:nvSpPr>
          <p:cNvPr id="23" name="TextBox 22"/>
          <p:cNvSpPr txBox="1"/>
          <p:nvPr/>
        </p:nvSpPr>
        <p:spPr>
          <a:xfrm>
            <a:off x="1739586" y="1517388"/>
            <a:ext cx="5166799" cy="1569660"/>
          </a:xfrm>
          <a:prstGeom prst="rect">
            <a:avLst/>
          </a:prstGeom>
          <a:noFill/>
        </p:spPr>
        <p:txBody>
          <a:bodyPr wrap="none" rtlCol="0">
            <a:spAutoFit/>
          </a:bodyPr>
          <a:lstStyle/>
          <a:p>
            <a:r>
              <a:rPr lang="en-US" sz="9600" b="1" dirty="0">
                <a:solidFill>
                  <a:schemeClr val="tx2"/>
                </a:solidFill>
                <a:latin typeface="Montserrat Black" pitchFamily="2" charset="77"/>
                <a:ea typeface="Lato Black" charset="0"/>
                <a:cs typeface="Lato Black" charset="0"/>
              </a:rPr>
              <a:t>Lineare</a:t>
            </a:r>
          </a:p>
        </p:txBody>
      </p:sp>
    </p:spTree>
    <p:extLst>
      <p:ext uri="{BB962C8B-B14F-4D97-AF65-F5344CB8AC3E}">
        <p14:creationId xmlns:p14="http://schemas.microsoft.com/office/powerpoint/2010/main" val="1308663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ttangolo 23">
            <a:extLst>
              <a:ext uri="{FF2B5EF4-FFF2-40B4-BE49-F238E27FC236}">
                <a16:creationId xmlns:a16="http://schemas.microsoft.com/office/drawing/2014/main" id="{25616C95-B1B8-CA43-83D1-39B47CB83C32}"/>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575170BF-3EA0-184B-A2C9-9CB165D58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9145" y="9103026"/>
            <a:ext cx="11199360" cy="4239758"/>
          </a:xfrm>
          <a:prstGeom prst="rect">
            <a:avLst/>
          </a:prstGeom>
        </p:spPr>
      </p:pic>
      <p:sp>
        <p:nvSpPr>
          <p:cNvPr id="25" name="Rectangle 21">
            <a:extLst>
              <a:ext uri="{FF2B5EF4-FFF2-40B4-BE49-F238E27FC236}">
                <a16:creationId xmlns:a16="http://schemas.microsoft.com/office/drawing/2014/main" id="{72C2C775-433B-3F46-9A18-C022430D4259}"/>
              </a:ext>
            </a:extLst>
          </p:cNvPr>
          <p:cNvSpPr/>
          <p:nvPr/>
        </p:nvSpPr>
        <p:spPr>
          <a:xfrm>
            <a:off x="-10430" y="0"/>
            <a:ext cx="24388080" cy="13716000"/>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739586" y="3484066"/>
            <a:ext cx="20888047" cy="5221942"/>
          </a:xfrm>
          <a:prstGeom prst="rect">
            <a:avLst/>
          </a:prstGeom>
          <a:noFill/>
        </p:spPr>
        <p:txBody>
          <a:bodyPr wrap="square" rtlCol="0">
            <a:spAutoFit/>
          </a:bodyPr>
          <a:lstStyle/>
          <a:p>
            <a:pPr algn="just">
              <a:lnSpc>
                <a:spcPts val="4040"/>
              </a:lnSpc>
            </a:pPr>
            <a:r>
              <a:rPr lang="en-US" dirty="0">
                <a:solidFill>
                  <a:schemeClr val="tx2"/>
                </a:solidFill>
                <a:latin typeface="Source Sans Pro Light" charset="0"/>
                <a:ea typeface="Source Sans Pro Light" charset="0"/>
                <a:cs typeface="Source Sans Pro Light" charset="0"/>
              </a:rPr>
              <a:t>Il campionamento è una tecnica che consiste nel convertire un segnale continuo nel tempo oppure nello spazio in un segnale discreto, valutandone l'ampiezza a intervalli temporali o spaziali solitamente regolari.</a:t>
            </a:r>
          </a:p>
          <a:p>
            <a:pPr algn="just">
              <a:lnSpc>
                <a:spcPts val="4040"/>
              </a:lnSpc>
            </a:pPr>
            <a:endParaRPr lang="en-US" dirty="0">
              <a:solidFill>
                <a:schemeClr val="tx2"/>
              </a:solidFill>
              <a:latin typeface="Source Sans Pro Light" charset="0"/>
              <a:ea typeface="Source Sans Pro Light" charset="0"/>
              <a:cs typeface="Source Sans Pro Light" charset="0"/>
            </a:endParaRPr>
          </a:p>
          <a:p>
            <a:pPr algn="just">
              <a:lnSpc>
                <a:spcPts val="4040"/>
              </a:lnSpc>
            </a:pPr>
            <a:r>
              <a:rPr lang="en-US" dirty="0">
                <a:solidFill>
                  <a:schemeClr val="tx2"/>
                </a:solidFill>
                <a:latin typeface="Source Sans Pro Light" charset="0"/>
                <a:ea typeface="Source Sans Pro Light" charset="0"/>
                <a:cs typeface="Source Sans Pro Light" charset="0"/>
              </a:rPr>
              <a:t>In questo modo, a seguito di una successiva operazione di quantizzazione e conversione, è possibile ottenere una stringa digitale (discreta nel tempo o nello spazio e nell'ampiezza) che approssimi quella continua originaria.</a:t>
            </a:r>
          </a:p>
          <a:p>
            <a:pPr algn="just">
              <a:lnSpc>
                <a:spcPts val="4040"/>
              </a:lnSpc>
            </a:pPr>
            <a:endParaRPr lang="en-US" dirty="0">
              <a:solidFill>
                <a:schemeClr val="tx2"/>
              </a:solidFill>
              <a:latin typeface="Source Sans Pro Light" charset="0"/>
              <a:ea typeface="Source Sans Pro Light" charset="0"/>
              <a:cs typeface="Source Sans Pro Light" charset="0"/>
            </a:endParaRPr>
          </a:p>
          <a:p>
            <a:pPr algn="just">
              <a:lnSpc>
                <a:spcPts val="4040"/>
              </a:lnSpc>
            </a:pPr>
            <a:r>
              <a:rPr lang="en-US" dirty="0">
                <a:solidFill>
                  <a:schemeClr val="tx2"/>
                </a:solidFill>
                <a:latin typeface="Source Sans Pro Light" charset="0"/>
                <a:ea typeface="Source Sans Pro Light" charset="0"/>
                <a:cs typeface="Source Sans Pro Light" charset="0"/>
              </a:rPr>
              <a:t>Il tempo T che intercorre tra una valutazione e l'altra è detto intervallo spaziale o temporale di campionamento. La frequenza di campionamento 1/T è invece il reciproco dell'intervallo spaziale o temporale di campionamento.</a:t>
            </a:r>
          </a:p>
        </p:txBody>
      </p:sp>
      <p:sp>
        <p:nvSpPr>
          <p:cNvPr id="23" name="TextBox 22"/>
          <p:cNvSpPr txBox="1"/>
          <p:nvPr/>
        </p:nvSpPr>
        <p:spPr>
          <a:xfrm>
            <a:off x="1739586" y="1517388"/>
            <a:ext cx="20597305" cy="1569660"/>
          </a:xfrm>
          <a:prstGeom prst="rect">
            <a:avLst/>
          </a:prstGeom>
          <a:noFill/>
        </p:spPr>
        <p:txBody>
          <a:bodyPr wrap="none" rtlCol="0">
            <a:spAutoFit/>
          </a:bodyPr>
          <a:lstStyle/>
          <a:p>
            <a:r>
              <a:rPr lang="en-US" sz="9600" b="1" dirty="0">
                <a:solidFill>
                  <a:schemeClr val="tx2"/>
                </a:solidFill>
                <a:latin typeface="Montserrat Black" pitchFamily="2" charset="77"/>
                <a:ea typeface="Lato Black" charset="0"/>
                <a:cs typeface="Lato Black" charset="0"/>
              </a:rPr>
              <a:t>Campionamento di un segnale</a:t>
            </a:r>
          </a:p>
        </p:txBody>
      </p:sp>
    </p:spTree>
    <p:extLst>
      <p:ext uri="{BB962C8B-B14F-4D97-AF65-F5344CB8AC3E}">
        <p14:creationId xmlns:p14="http://schemas.microsoft.com/office/powerpoint/2010/main" val="2738015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ttangolo 23">
            <a:extLst>
              <a:ext uri="{FF2B5EF4-FFF2-40B4-BE49-F238E27FC236}">
                <a16:creationId xmlns:a16="http://schemas.microsoft.com/office/drawing/2014/main" id="{25616C95-B1B8-CA43-83D1-39B47CB83C32}"/>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Rectangle 21">
            <a:extLst>
              <a:ext uri="{FF2B5EF4-FFF2-40B4-BE49-F238E27FC236}">
                <a16:creationId xmlns:a16="http://schemas.microsoft.com/office/drawing/2014/main" id="{72C2C775-433B-3F46-9A18-C022430D4259}"/>
              </a:ext>
            </a:extLst>
          </p:cNvPr>
          <p:cNvSpPr/>
          <p:nvPr/>
        </p:nvSpPr>
        <p:spPr>
          <a:xfrm>
            <a:off x="0" y="0"/>
            <a:ext cx="24388080" cy="13716000"/>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744801" y="4604436"/>
            <a:ext cx="20888047" cy="7292574"/>
          </a:xfrm>
          <a:prstGeom prst="rect">
            <a:avLst/>
          </a:prstGeom>
          <a:noFill/>
        </p:spPr>
        <p:txBody>
          <a:bodyPr wrap="square" rtlCol="0">
            <a:spAutoFit/>
          </a:bodyPr>
          <a:lstStyle/>
          <a:p>
            <a:pPr algn="just">
              <a:lnSpc>
                <a:spcPts val="4040"/>
              </a:lnSpc>
            </a:pPr>
            <a:r>
              <a:rPr lang="en-US" sz="4400" dirty="0">
                <a:solidFill>
                  <a:schemeClr val="tx2"/>
                </a:solidFill>
                <a:latin typeface="Source Sans Pro Light" charset="0"/>
                <a:ea typeface="Source Sans Pro Light" charset="0"/>
                <a:cs typeface="Source Sans Pro Light" charset="0"/>
              </a:rPr>
              <a:t>L'interpolazione polinomiale è l'interpolazione di una serie di valori con una funzione polinomiale che passa per i punti dati. </a:t>
            </a:r>
          </a:p>
          <a:p>
            <a:pPr algn="just">
              <a:lnSpc>
                <a:spcPts val="4040"/>
              </a:lnSpc>
            </a:pPr>
            <a:endParaRPr lang="en-US" sz="4400" dirty="0">
              <a:solidFill>
                <a:schemeClr val="tx2"/>
              </a:solidFill>
              <a:latin typeface="Source Sans Pro Light" charset="0"/>
              <a:ea typeface="Source Sans Pro Light" charset="0"/>
              <a:cs typeface="Source Sans Pro Light" charset="0"/>
            </a:endParaRPr>
          </a:p>
          <a:p>
            <a:pPr algn="just">
              <a:lnSpc>
                <a:spcPts val="4040"/>
              </a:lnSpc>
            </a:pPr>
            <a:r>
              <a:rPr lang="en-US" sz="4400" dirty="0">
                <a:solidFill>
                  <a:schemeClr val="tx2"/>
                </a:solidFill>
                <a:latin typeface="Source Sans Pro Light" charset="0"/>
                <a:ea typeface="Source Sans Pro Light" charset="0"/>
                <a:cs typeface="Source Sans Pro Light" charset="0"/>
              </a:rPr>
              <a:t>L'interpolazione polinomiale è un caso particolare di approssimazione tramite polinomi, dove il vettore degli scarti r, ovvero il vettore dei quadrati della distanza tra il valore dato in un nodo e il valore del polinomio approssimante in quel nodo, è nullo. </a:t>
            </a:r>
          </a:p>
          <a:p>
            <a:pPr algn="just">
              <a:lnSpc>
                <a:spcPts val="4040"/>
              </a:lnSpc>
            </a:pPr>
            <a:r>
              <a:rPr lang="en-US" sz="4400" dirty="0">
                <a:solidFill>
                  <a:schemeClr val="tx2"/>
                </a:solidFill>
                <a:latin typeface="Source Sans Pro Light" charset="0"/>
                <a:ea typeface="Source Sans Pro Light" charset="0"/>
                <a:cs typeface="Source Sans Pro Light" charset="0"/>
              </a:rPr>
              <a:t>Mentre per l'approssimazione polinomiale si vuole trovare un polinomio che approssima i valori dati con un errore minimo, nell'interpolazione si vuole trovare il polinomio che passa esattamente per quei punti.</a:t>
            </a:r>
          </a:p>
          <a:p>
            <a:pPr algn="just">
              <a:lnSpc>
                <a:spcPts val="4040"/>
              </a:lnSpc>
            </a:pPr>
            <a:endParaRPr lang="en-US" sz="4400" dirty="0">
              <a:solidFill>
                <a:schemeClr val="tx2"/>
              </a:solidFill>
              <a:latin typeface="Source Sans Pro Light" charset="0"/>
              <a:ea typeface="Source Sans Pro Light" charset="0"/>
              <a:cs typeface="Source Sans Pro Light" charset="0"/>
            </a:endParaRPr>
          </a:p>
          <a:p>
            <a:pPr algn="just">
              <a:lnSpc>
                <a:spcPts val="4040"/>
              </a:lnSpc>
            </a:pPr>
            <a:r>
              <a:rPr lang="en-US" sz="4400" dirty="0">
                <a:solidFill>
                  <a:schemeClr val="tx2"/>
                </a:solidFill>
                <a:latin typeface="Source Sans Pro Light" charset="0"/>
                <a:ea typeface="Source Sans Pro Light" charset="0"/>
                <a:cs typeface="Source Sans Pro Light" charset="0"/>
              </a:rPr>
              <a:t>Sebbene il polinomio di interpolazione assuma il valore esatto nei nodi dati, all’aumentare del grado esso tenderà ad oscillare maggiormente tra un punto e l'altro, dando quindi una previsione del valore in quelle aree che sarà peggiore di quella data da un polinomio di grado inferiore.</a:t>
            </a:r>
          </a:p>
        </p:txBody>
      </p:sp>
      <p:sp>
        <p:nvSpPr>
          <p:cNvPr id="23" name="TextBox 22"/>
          <p:cNvSpPr txBox="1"/>
          <p:nvPr/>
        </p:nvSpPr>
        <p:spPr>
          <a:xfrm>
            <a:off x="1739586" y="1517388"/>
            <a:ext cx="18144711" cy="1569660"/>
          </a:xfrm>
          <a:prstGeom prst="rect">
            <a:avLst/>
          </a:prstGeom>
          <a:noFill/>
        </p:spPr>
        <p:txBody>
          <a:bodyPr wrap="none" rtlCol="0">
            <a:spAutoFit/>
          </a:bodyPr>
          <a:lstStyle/>
          <a:p>
            <a:r>
              <a:rPr lang="en-US" sz="9600" b="1" dirty="0">
                <a:solidFill>
                  <a:schemeClr val="tx2"/>
                </a:solidFill>
                <a:latin typeface="Montserrat Black" pitchFamily="2" charset="77"/>
                <a:ea typeface="Lato Black" charset="0"/>
                <a:cs typeface="Lato Black" charset="0"/>
              </a:rPr>
              <a:t>Interpolazione polinomiale</a:t>
            </a:r>
          </a:p>
        </p:txBody>
      </p:sp>
    </p:spTree>
    <p:extLst>
      <p:ext uri="{BB962C8B-B14F-4D97-AF65-F5344CB8AC3E}">
        <p14:creationId xmlns:p14="http://schemas.microsoft.com/office/powerpoint/2010/main" val="3764100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tangolo 15">
            <a:extLst>
              <a:ext uri="{FF2B5EF4-FFF2-40B4-BE49-F238E27FC236}">
                <a16:creationId xmlns:a16="http://schemas.microsoft.com/office/drawing/2014/main" id="{7181164E-824C-4F4C-99EA-39A33FFF0640}"/>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ctangle 16"/>
          <p:cNvSpPr>
            <a:spLocks/>
          </p:cNvSpPr>
          <p:nvPr/>
        </p:nvSpPr>
        <p:spPr bwMode="auto">
          <a:xfrm>
            <a:off x="5064278" y="201435"/>
            <a:ext cx="14249094"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Architettura della soluzione.</a:t>
            </a:r>
          </a:p>
        </p:txBody>
      </p:sp>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immagine 10">
            <a:extLst>
              <a:ext uri="{FF2B5EF4-FFF2-40B4-BE49-F238E27FC236}">
                <a16:creationId xmlns:a16="http://schemas.microsoft.com/office/drawing/2014/main" id="{26A8F2D3-B453-814B-9580-6B924C6141CD}"/>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l="1658" r="1658"/>
          <a:stretch/>
        </p:blipFill>
        <p:spPr>
          <a:xfrm>
            <a:off x="5525691" y="2578903"/>
            <a:ext cx="13326268" cy="11137097"/>
          </a:xfrm>
          <a:prstGeom prst="rect">
            <a:avLst/>
          </a:prstGeom>
          <a:ln>
            <a:noFill/>
          </a:ln>
          <a:effectLst>
            <a:softEdge rad="112500"/>
          </a:effectLst>
        </p:spPr>
      </p:pic>
      <p:sp>
        <p:nvSpPr>
          <p:cNvPr id="6" name="Rectangle 16">
            <a:extLst>
              <a:ext uri="{FF2B5EF4-FFF2-40B4-BE49-F238E27FC236}">
                <a16:creationId xmlns:a16="http://schemas.microsoft.com/office/drawing/2014/main" id="{A54AAC8C-EB2C-5745-BEAF-1BF77686A0C8}"/>
              </a:ext>
            </a:extLst>
          </p:cNvPr>
          <p:cNvSpPr>
            <a:spLocks/>
          </p:cNvSpPr>
          <p:nvPr/>
        </p:nvSpPr>
        <p:spPr bwMode="auto">
          <a:xfrm>
            <a:off x="8003391" y="1202859"/>
            <a:ext cx="8370882"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4000" b="1" spc="500" dirty="0">
                <a:solidFill>
                  <a:schemeClr val="tx2"/>
                </a:solidFill>
                <a:latin typeface="Montserrat Black" pitchFamily="2" charset="77"/>
                <a:ea typeface="Lato Black" charset="0"/>
                <a:cs typeface="Lato Black" charset="0"/>
                <a:sym typeface="Bebas Neue" charset="0"/>
              </a:rPr>
              <a:t>Diagramma dei package.</a:t>
            </a:r>
          </a:p>
        </p:txBody>
      </p:sp>
    </p:spTree>
    <p:extLst>
      <p:ext uri="{BB962C8B-B14F-4D97-AF65-F5344CB8AC3E}">
        <p14:creationId xmlns:p14="http://schemas.microsoft.com/office/powerpoint/2010/main" val="32007956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tangolo 15">
            <a:extLst>
              <a:ext uri="{FF2B5EF4-FFF2-40B4-BE49-F238E27FC236}">
                <a16:creationId xmlns:a16="http://schemas.microsoft.com/office/drawing/2014/main" id="{7181164E-824C-4F4C-99EA-39A33FFF0640}"/>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ctangle 16"/>
          <p:cNvSpPr>
            <a:spLocks/>
          </p:cNvSpPr>
          <p:nvPr/>
        </p:nvSpPr>
        <p:spPr bwMode="auto">
          <a:xfrm>
            <a:off x="5064278" y="201435"/>
            <a:ext cx="14249094"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Architettura della soluzione.</a:t>
            </a:r>
          </a:p>
        </p:txBody>
      </p:sp>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immagine 10">
            <a:extLst>
              <a:ext uri="{FF2B5EF4-FFF2-40B4-BE49-F238E27FC236}">
                <a16:creationId xmlns:a16="http://schemas.microsoft.com/office/drawing/2014/main" id="{26A8F2D3-B453-814B-9580-6B924C6141CD}"/>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l="1658" r="1658"/>
          <a:stretch/>
        </p:blipFill>
        <p:spPr>
          <a:xfrm>
            <a:off x="5525691" y="2578903"/>
            <a:ext cx="13326268" cy="11137097"/>
          </a:xfrm>
          <a:prstGeom prst="rect">
            <a:avLst/>
          </a:prstGeom>
          <a:ln>
            <a:noFill/>
          </a:ln>
          <a:effectLst>
            <a:softEdge rad="112500"/>
          </a:effectLst>
        </p:spPr>
      </p:pic>
      <p:sp>
        <p:nvSpPr>
          <p:cNvPr id="6" name="Rectangle 16">
            <a:extLst>
              <a:ext uri="{FF2B5EF4-FFF2-40B4-BE49-F238E27FC236}">
                <a16:creationId xmlns:a16="http://schemas.microsoft.com/office/drawing/2014/main" id="{A54AAC8C-EB2C-5745-BEAF-1BF77686A0C8}"/>
              </a:ext>
            </a:extLst>
          </p:cNvPr>
          <p:cNvSpPr>
            <a:spLocks/>
          </p:cNvSpPr>
          <p:nvPr/>
        </p:nvSpPr>
        <p:spPr bwMode="auto">
          <a:xfrm>
            <a:off x="7531308" y="1202859"/>
            <a:ext cx="9315051"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4000" b="1" spc="500" dirty="0">
                <a:solidFill>
                  <a:schemeClr val="tx2"/>
                </a:solidFill>
                <a:latin typeface="Montserrat Black" pitchFamily="2" charset="77"/>
                <a:ea typeface="Lato Black" charset="0"/>
                <a:cs typeface="Lato Black" charset="0"/>
                <a:sym typeface="Bebas Neue" charset="0"/>
              </a:rPr>
              <a:t>Diagramma di deployment.</a:t>
            </a:r>
          </a:p>
        </p:txBody>
      </p:sp>
    </p:spTree>
    <p:extLst>
      <p:ext uri="{BB962C8B-B14F-4D97-AF65-F5344CB8AC3E}">
        <p14:creationId xmlns:p14="http://schemas.microsoft.com/office/powerpoint/2010/main" val="10210934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p:cNvSpPr>
          <p:nvPr/>
        </p:nvSpPr>
        <p:spPr bwMode="auto">
          <a:xfrm>
            <a:off x="4699261" y="841515"/>
            <a:ext cx="15037771"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err="1">
                <a:solidFill>
                  <a:schemeClr val="tx2"/>
                </a:solidFill>
                <a:latin typeface="Montserrat Black" pitchFamily="2" charset="77"/>
                <a:ea typeface="Lato Black" charset="0"/>
                <a:cs typeface="Lato Black" charset="0"/>
                <a:sym typeface="Bebas Neue" charset="0"/>
              </a:rPr>
              <a:t>Implementazione e sicurezza.</a:t>
            </a:r>
            <a:endParaRPr lang="en-US" sz="6400" b="1" spc="500" dirty="0">
              <a:solidFill>
                <a:schemeClr val="tx2"/>
              </a:solidFill>
              <a:latin typeface="Montserrat Black" pitchFamily="2" charset="77"/>
              <a:ea typeface="Lato Black" charset="0"/>
              <a:cs typeface="Lato Black" charset="0"/>
              <a:sym typeface="Bebas Neue" charset="0"/>
            </a:endParaRPr>
          </a:p>
        </p:txBody>
      </p:sp>
      <p:sp>
        <p:nvSpPr>
          <p:cNvPr id="9" name="Rettangolo 8">
            <a:extLst>
              <a:ext uri="{FF2B5EF4-FFF2-40B4-BE49-F238E27FC236}">
                <a16:creationId xmlns:a16="http://schemas.microsoft.com/office/drawing/2014/main" id="{9E3E2A6B-766C-BD46-ABA8-76625E4E3899}"/>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Subtitle 2"/>
          <p:cNvSpPr txBox="1">
            <a:spLocks/>
          </p:cNvSpPr>
          <p:nvPr/>
        </p:nvSpPr>
        <p:spPr>
          <a:xfrm>
            <a:off x="409909" y="3296653"/>
            <a:ext cx="23557831" cy="964719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sz="7200" b="1" dirty="0">
                <a:latin typeface="Montserrat" pitchFamily="2" charset="77"/>
                <a:ea typeface="Source Sans Pro Light" charset="0"/>
                <a:cs typeface="Source Sans Pro Light" charset="0"/>
              </a:rPr>
              <a:t>Identificazione e autenticazione</a:t>
            </a:r>
          </a:p>
          <a:p>
            <a:pPr>
              <a:lnSpc>
                <a:spcPts val="4040"/>
              </a:lnSpc>
            </a:pPr>
            <a:endParaRPr lang="en-US" sz="7200" dirty="0">
              <a:latin typeface="Montserrat" pitchFamily="2" charset="77"/>
              <a:ea typeface="Source Sans Pro Light" charset="0"/>
              <a:cs typeface="Source Sans Pro Light" charset="0"/>
            </a:endParaRPr>
          </a:p>
          <a:p>
            <a:pPr>
              <a:lnSpc>
                <a:spcPts val="4040"/>
              </a:lnSpc>
            </a:pPr>
            <a:endParaRPr lang="en-US" sz="7200" dirty="0">
              <a:latin typeface="Montserrat" pitchFamily="2" charset="77"/>
              <a:ea typeface="Source Sans Pro Light" charset="0"/>
              <a:cs typeface="Source Sans Pro Light" charset="0"/>
            </a:endParaRPr>
          </a:p>
          <a:p>
            <a:pPr>
              <a:lnSpc>
                <a:spcPts val="4040"/>
              </a:lnSpc>
            </a:pPr>
            <a:r>
              <a:rPr lang="en-US" sz="7200" dirty="0">
                <a:latin typeface="Montserrat" pitchFamily="2" charset="77"/>
                <a:ea typeface="Source Sans Pro Light" charset="0"/>
                <a:cs typeface="Source Sans Pro Light" charset="0"/>
              </a:rPr>
              <a:t>Autorizzazione</a:t>
            </a:r>
          </a:p>
          <a:p>
            <a:pPr>
              <a:lnSpc>
                <a:spcPts val="4040"/>
              </a:lnSpc>
            </a:pPr>
            <a:endParaRPr lang="en-US" sz="7200" dirty="0">
              <a:latin typeface="Montserrat" pitchFamily="2" charset="77"/>
              <a:ea typeface="Source Sans Pro Light" charset="0"/>
              <a:cs typeface="Source Sans Pro Light" charset="0"/>
            </a:endParaRPr>
          </a:p>
          <a:p>
            <a:pPr>
              <a:lnSpc>
                <a:spcPts val="4040"/>
              </a:lnSpc>
            </a:pPr>
            <a:endParaRPr lang="en-US" sz="7200" dirty="0">
              <a:latin typeface="Montserrat" pitchFamily="2" charset="77"/>
              <a:ea typeface="Source Sans Pro Light" charset="0"/>
              <a:cs typeface="Source Sans Pro Light" charset="0"/>
            </a:endParaRPr>
          </a:p>
          <a:p>
            <a:pPr>
              <a:lnSpc>
                <a:spcPts val="4040"/>
              </a:lnSpc>
            </a:pPr>
            <a:r>
              <a:rPr lang="en-US" sz="7200" dirty="0">
                <a:latin typeface="Montserrat" pitchFamily="2" charset="77"/>
                <a:ea typeface="Source Sans Pro Light" charset="0"/>
                <a:cs typeface="Source Sans Pro Light" charset="0"/>
              </a:rPr>
              <a:t>Persistenza dei dati</a:t>
            </a:r>
          </a:p>
          <a:p>
            <a:pPr>
              <a:lnSpc>
                <a:spcPts val="4040"/>
              </a:lnSpc>
            </a:pPr>
            <a:endParaRPr lang="en-US" sz="7200" dirty="0">
              <a:latin typeface="Montserrat" pitchFamily="2" charset="77"/>
              <a:ea typeface="Source Sans Pro Light" charset="0"/>
              <a:cs typeface="Source Sans Pro Light" charset="0"/>
            </a:endParaRPr>
          </a:p>
          <a:p>
            <a:pPr>
              <a:lnSpc>
                <a:spcPts val="4040"/>
              </a:lnSpc>
            </a:pPr>
            <a:endParaRPr lang="en-US" sz="7200" dirty="0">
              <a:latin typeface="Montserrat" pitchFamily="2" charset="77"/>
              <a:ea typeface="Source Sans Pro Light" charset="0"/>
              <a:cs typeface="Source Sans Pro Light" charset="0"/>
            </a:endParaRPr>
          </a:p>
          <a:p>
            <a:pPr>
              <a:lnSpc>
                <a:spcPts val="4040"/>
              </a:lnSpc>
            </a:pPr>
            <a:r>
              <a:rPr lang="en-US" sz="7200" dirty="0">
                <a:latin typeface="Montserrat" pitchFamily="2" charset="77"/>
                <a:ea typeface="Source Sans Pro Light" charset="0"/>
                <a:cs typeface="Source Sans Pro Light" charset="0"/>
              </a:rPr>
              <a:t>Sicurezza nella comunicazione </a:t>
            </a:r>
          </a:p>
          <a:p>
            <a:pPr>
              <a:lnSpc>
                <a:spcPts val="4040"/>
              </a:lnSpc>
            </a:pPr>
            <a:endParaRPr lang="en-US" sz="7200" dirty="0">
              <a:latin typeface="Montserrat" pitchFamily="2" charset="77"/>
              <a:ea typeface="Source Sans Pro Light" charset="0"/>
              <a:cs typeface="Source Sans Pro Light" charset="0"/>
            </a:endParaRPr>
          </a:p>
          <a:p>
            <a:pPr>
              <a:lnSpc>
                <a:spcPts val="4040"/>
              </a:lnSpc>
            </a:pPr>
            <a:endParaRPr lang="en-US" sz="7200" dirty="0">
              <a:latin typeface="Montserrat" pitchFamily="2" charset="77"/>
              <a:ea typeface="Source Sans Pro Light" charset="0"/>
              <a:cs typeface="Source Sans Pro Light" charset="0"/>
            </a:endParaRPr>
          </a:p>
          <a:p>
            <a:pPr>
              <a:lnSpc>
                <a:spcPts val="4040"/>
              </a:lnSpc>
            </a:pPr>
            <a:r>
              <a:rPr lang="en-US" sz="7200" dirty="0">
                <a:latin typeface="Montserrat" pitchFamily="2" charset="77"/>
                <a:ea typeface="Source Sans Pro Light" charset="0"/>
                <a:cs typeface="Source Sans Pro Light" charset="0"/>
              </a:rPr>
              <a:t>Assessment di sicurezza mediante il NIST</a:t>
            </a:r>
          </a:p>
        </p:txBody>
      </p:sp>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817B5E57-BFCD-D743-ABDB-3806D35D205F}"/>
              </a:ext>
            </a:extLst>
          </p:cNvPr>
          <p:cNvSpPr txBox="1"/>
          <p:nvPr/>
        </p:nvSpPr>
        <p:spPr>
          <a:xfrm>
            <a:off x="16314821" y="3296653"/>
            <a:ext cx="184731" cy="646331"/>
          </a:xfrm>
          <a:prstGeom prst="rect">
            <a:avLst/>
          </a:prstGeom>
          <a:noFill/>
        </p:spPr>
        <p:txBody>
          <a:bodyPr wrap="none" rtlCol="0">
            <a:spAutoFit/>
          </a:bodyPr>
          <a:lstStyle/>
          <a:p>
            <a:endParaRPr lang="it-IT"/>
          </a:p>
        </p:txBody>
      </p:sp>
    </p:spTree>
    <p:extLst>
      <p:ext uri="{BB962C8B-B14F-4D97-AF65-F5344CB8AC3E}">
        <p14:creationId xmlns:p14="http://schemas.microsoft.com/office/powerpoint/2010/main" val="13537636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9E3E2A6B-766C-BD46-ABA8-76625E4E3899}"/>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ctangle 16"/>
          <p:cNvSpPr>
            <a:spLocks/>
          </p:cNvSpPr>
          <p:nvPr/>
        </p:nvSpPr>
        <p:spPr bwMode="auto">
          <a:xfrm>
            <a:off x="9864938" y="841515"/>
            <a:ext cx="4706417"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OAuth 2.0.</a:t>
            </a:r>
          </a:p>
        </p:txBody>
      </p:sp>
      <p:sp>
        <p:nvSpPr>
          <p:cNvPr id="24" name="Subtitle 2"/>
          <p:cNvSpPr txBox="1">
            <a:spLocks/>
          </p:cNvSpPr>
          <p:nvPr/>
        </p:nvSpPr>
        <p:spPr>
          <a:xfrm>
            <a:off x="409909" y="4239004"/>
            <a:ext cx="23557831" cy="662136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ct val="100000"/>
              </a:lnSpc>
            </a:pPr>
            <a:r>
              <a:rPr lang="en-US" sz="4000" dirty="0">
                <a:solidFill>
                  <a:schemeClr val="tx1"/>
                </a:solidFill>
                <a:latin typeface="Source Sans Pro Light" charset="0"/>
                <a:ea typeface="Source Sans Pro Light" charset="0"/>
                <a:cs typeface="Source Sans Pro Light" charset="0"/>
              </a:rPr>
              <a:t>Il </a:t>
            </a:r>
            <a:r>
              <a:rPr lang="en-US" sz="4000" b="1" dirty="0">
                <a:solidFill>
                  <a:schemeClr val="tx1"/>
                </a:solidFill>
                <a:latin typeface="Source Sans Pro Light" charset="0"/>
                <a:ea typeface="Source Sans Pro Light" charset="0"/>
                <a:cs typeface="Source Sans Pro Light" charset="0"/>
              </a:rPr>
              <a:t>framework di autorizzazione</a:t>
            </a:r>
            <a:r>
              <a:rPr lang="en-US" sz="4000" dirty="0">
                <a:solidFill>
                  <a:schemeClr val="tx1"/>
                </a:solidFill>
                <a:latin typeface="Source Sans Pro Light" charset="0"/>
                <a:ea typeface="Source Sans Pro Light" charset="0"/>
                <a:cs typeface="Source Sans Pro Light" charset="0"/>
              </a:rPr>
              <a:t> OAuth 2.0 è un protocollo che consente a un utente di concedere a un sito Web o un'applicazione di terze parti l'accesso alle risorse protette dell'utente, senza necessariamente rivelare le proprie credenziali a lungo termine o addirittura la propria identità.</a:t>
            </a:r>
          </a:p>
          <a:p>
            <a:pPr algn="just">
              <a:lnSpc>
                <a:spcPct val="100000"/>
              </a:lnSpc>
            </a:pPr>
            <a:endParaRPr lang="en-US" sz="4000" dirty="0">
              <a:solidFill>
                <a:schemeClr val="tx1"/>
              </a:solidFill>
              <a:latin typeface="Source Sans Pro Light" charset="0"/>
              <a:ea typeface="Source Sans Pro Light" charset="0"/>
              <a:cs typeface="Source Sans Pro Light" charset="0"/>
            </a:endParaRPr>
          </a:p>
          <a:p>
            <a:pPr algn="just">
              <a:lnSpc>
                <a:spcPct val="100000"/>
              </a:lnSpc>
            </a:pPr>
            <a:r>
              <a:rPr lang="en-US" sz="4000" dirty="0">
                <a:solidFill>
                  <a:schemeClr val="tx1"/>
                </a:solidFill>
                <a:latin typeface="Source Sans Pro Light" charset="0"/>
                <a:ea typeface="Source Sans Pro Light" charset="0"/>
                <a:cs typeface="Source Sans Pro Light" charset="0"/>
              </a:rPr>
              <a:t>OAuth </a:t>
            </a:r>
            <a:r>
              <a:rPr lang="en-US" sz="4000" b="1" dirty="0">
                <a:solidFill>
                  <a:schemeClr val="tx1"/>
                </a:solidFill>
                <a:latin typeface="Source Sans Pro Light" charset="0"/>
                <a:ea typeface="Source Sans Pro Light" charset="0"/>
                <a:cs typeface="Source Sans Pro Light" charset="0"/>
              </a:rPr>
              <a:t>separa il ruolo del client da quello del proprietario della risorsa</a:t>
            </a:r>
            <a:r>
              <a:rPr lang="en-US" sz="4000" dirty="0">
                <a:solidFill>
                  <a:schemeClr val="tx1"/>
                </a:solidFill>
                <a:latin typeface="Source Sans Pro Light" charset="0"/>
                <a:ea typeface="Source Sans Pro Light" charset="0"/>
                <a:cs typeface="Source Sans Pro Light" charset="0"/>
              </a:rPr>
              <a:t>. In OAuth il client richiede l'accesso ad una risorsa e riceve un </a:t>
            </a:r>
            <a:r>
              <a:rPr lang="en-US" sz="4000" b="1" dirty="0">
                <a:solidFill>
                  <a:schemeClr val="tx1"/>
                </a:solidFill>
                <a:latin typeface="Source Sans Pro Light" charset="0"/>
                <a:ea typeface="Source Sans Pro Light" charset="0"/>
                <a:cs typeface="Source Sans Pro Light" charset="0"/>
              </a:rPr>
              <a:t>set di credenziali diverso da quello del proprietario della risorsa</a:t>
            </a:r>
            <a:r>
              <a:rPr lang="en-US" sz="4000" dirty="0">
                <a:solidFill>
                  <a:schemeClr val="tx1"/>
                </a:solidFill>
                <a:latin typeface="Source Sans Pro Light" charset="0"/>
                <a:ea typeface="Source Sans Pro Light" charset="0"/>
                <a:cs typeface="Source Sans Pro Light" charset="0"/>
              </a:rPr>
              <a:t>. Invece di utilizzare le credenziali del proprietario per accedere alle risorse protette, il client ottiene un </a:t>
            </a:r>
            <a:r>
              <a:rPr lang="en-US" sz="4000" b="1" dirty="0">
                <a:solidFill>
                  <a:schemeClr val="tx1"/>
                </a:solidFill>
                <a:latin typeface="Source Sans Pro Light" charset="0"/>
                <a:ea typeface="Source Sans Pro Light" charset="0"/>
                <a:cs typeface="Source Sans Pro Light" charset="0"/>
              </a:rPr>
              <a:t>token di accesso</a:t>
            </a:r>
            <a:r>
              <a:rPr lang="en-US" sz="4000" dirty="0">
                <a:solidFill>
                  <a:schemeClr val="tx1"/>
                </a:solidFill>
                <a:latin typeface="Source Sans Pro Light" charset="0"/>
                <a:ea typeface="Source Sans Pro Light" charset="0"/>
                <a:cs typeface="Source Sans Pro Light" charset="0"/>
              </a:rPr>
              <a:t>, ovvero una stringa in cui sono specificati anche l’ambito di applicazione (scope), la durata e altri attributi di accesso specifici. I token di accesso vengono rilasciati al client da un </a:t>
            </a:r>
            <a:r>
              <a:rPr lang="en-US" sz="4000" b="1" dirty="0">
                <a:solidFill>
                  <a:schemeClr val="tx1"/>
                </a:solidFill>
                <a:latin typeface="Source Sans Pro Light" charset="0"/>
                <a:ea typeface="Source Sans Pro Light" charset="0"/>
                <a:cs typeface="Source Sans Pro Light" charset="0"/>
              </a:rPr>
              <a:t>server di autorizzazione</a:t>
            </a:r>
            <a:r>
              <a:rPr lang="en-US" sz="4000" dirty="0">
                <a:solidFill>
                  <a:schemeClr val="tx1"/>
                </a:solidFill>
                <a:latin typeface="Source Sans Pro Light" charset="0"/>
                <a:ea typeface="Source Sans Pro Light" charset="0"/>
                <a:cs typeface="Source Sans Pro Light" charset="0"/>
              </a:rPr>
              <a:t> con l'approvazione del proprietario della risorsa. Quindi il client utilizza il token di accesso per accedere alle risorse protette.</a:t>
            </a:r>
          </a:p>
        </p:txBody>
      </p:sp>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817B5E57-BFCD-D743-ABDB-3806D35D205F}"/>
              </a:ext>
            </a:extLst>
          </p:cNvPr>
          <p:cNvSpPr txBox="1"/>
          <p:nvPr/>
        </p:nvSpPr>
        <p:spPr>
          <a:xfrm>
            <a:off x="16314821" y="3296653"/>
            <a:ext cx="184731" cy="646331"/>
          </a:xfrm>
          <a:prstGeom prst="rect">
            <a:avLst/>
          </a:prstGeom>
          <a:noFill/>
        </p:spPr>
        <p:txBody>
          <a:bodyPr wrap="none" rtlCol="0">
            <a:spAutoFit/>
          </a:bodyPr>
          <a:lstStyle/>
          <a:p>
            <a:endParaRPr lang="it-IT"/>
          </a:p>
        </p:txBody>
      </p:sp>
    </p:spTree>
    <p:extLst>
      <p:ext uri="{BB962C8B-B14F-4D97-AF65-F5344CB8AC3E}">
        <p14:creationId xmlns:p14="http://schemas.microsoft.com/office/powerpoint/2010/main" val="2317219193"/>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9E3E2A6B-766C-BD46-ABA8-76625E4E3899}"/>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ctangle 16"/>
          <p:cNvSpPr>
            <a:spLocks/>
          </p:cNvSpPr>
          <p:nvPr/>
        </p:nvSpPr>
        <p:spPr bwMode="auto">
          <a:xfrm>
            <a:off x="7947746" y="841515"/>
            <a:ext cx="8540801"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OpenID Connect.</a:t>
            </a:r>
          </a:p>
        </p:txBody>
      </p:sp>
      <p:sp>
        <p:nvSpPr>
          <p:cNvPr id="24" name="Subtitle 2"/>
          <p:cNvSpPr txBox="1">
            <a:spLocks/>
          </p:cNvSpPr>
          <p:nvPr/>
        </p:nvSpPr>
        <p:spPr>
          <a:xfrm>
            <a:off x="409909" y="2669022"/>
            <a:ext cx="23557831" cy="1068401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ct val="100000"/>
              </a:lnSpc>
            </a:pPr>
            <a:r>
              <a:rPr lang="en-US" sz="4000" b="1" dirty="0">
                <a:solidFill>
                  <a:schemeClr val="tx1"/>
                </a:solidFill>
                <a:latin typeface="Source Sans Pro Light" charset="0"/>
                <a:ea typeface="Source Sans Pro Light" charset="0"/>
                <a:cs typeface="Source Sans Pro Light" charset="0"/>
              </a:rPr>
              <a:t>OpenID Connect (OIDC)</a:t>
            </a:r>
            <a:r>
              <a:rPr lang="en-US" sz="4000" dirty="0">
                <a:solidFill>
                  <a:schemeClr val="tx1"/>
                </a:solidFill>
                <a:latin typeface="Source Sans Pro Light" charset="0"/>
                <a:ea typeface="Source Sans Pro Light" charset="0"/>
                <a:cs typeface="Source Sans Pro Light" charset="0"/>
              </a:rPr>
              <a:t> è uno strato di autenticazione costruito </a:t>
            </a:r>
            <a:r>
              <a:rPr lang="en-US" sz="4000" b="1" dirty="0">
                <a:solidFill>
                  <a:schemeClr val="tx1"/>
                </a:solidFill>
                <a:latin typeface="Source Sans Pro Light" charset="0"/>
                <a:ea typeface="Source Sans Pro Light" charset="0"/>
                <a:cs typeface="Source Sans Pro Light" charset="0"/>
              </a:rPr>
              <a:t>al di sopra del framework autorizzativo OAuth 2.0</a:t>
            </a:r>
            <a:r>
              <a:rPr lang="en-US" sz="4000" dirty="0">
                <a:solidFill>
                  <a:schemeClr val="tx1"/>
                </a:solidFill>
                <a:latin typeface="Source Sans Pro Light" charset="0"/>
                <a:ea typeface="Source Sans Pro Light" charset="0"/>
                <a:cs typeface="Source Sans Pro Light" charset="0"/>
              </a:rPr>
              <a:t>. Consente alle applicazioni di terze parti di </a:t>
            </a:r>
            <a:r>
              <a:rPr lang="en-US" sz="4000" b="1" dirty="0">
                <a:solidFill>
                  <a:schemeClr val="tx1"/>
                </a:solidFill>
                <a:latin typeface="Source Sans Pro Light" charset="0"/>
                <a:ea typeface="Source Sans Pro Light" charset="0"/>
                <a:cs typeface="Source Sans Pro Light" charset="0"/>
              </a:rPr>
              <a:t>verificare l'identità dell'utente finale</a:t>
            </a:r>
            <a:r>
              <a:rPr lang="en-US" sz="4000" dirty="0">
                <a:solidFill>
                  <a:schemeClr val="tx1"/>
                </a:solidFill>
                <a:latin typeface="Source Sans Pro Light" charset="0"/>
                <a:ea typeface="Source Sans Pro Light" charset="0"/>
                <a:cs typeface="Source Sans Pro Light" charset="0"/>
              </a:rPr>
              <a:t> e di </a:t>
            </a:r>
            <a:r>
              <a:rPr lang="en-US" sz="4000" b="1" dirty="0">
                <a:solidFill>
                  <a:schemeClr val="tx1"/>
                </a:solidFill>
                <a:latin typeface="Source Sans Pro Light" charset="0"/>
                <a:ea typeface="Source Sans Pro Light" charset="0"/>
                <a:cs typeface="Source Sans Pro Light" charset="0"/>
              </a:rPr>
              <a:t>ottenere informazioni di base</a:t>
            </a:r>
            <a:r>
              <a:rPr lang="en-US" sz="4000" dirty="0">
                <a:solidFill>
                  <a:schemeClr val="tx1"/>
                </a:solidFill>
                <a:latin typeface="Source Sans Pro Light" charset="0"/>
                <a:ea typeface="Source Sans Pro Light" charset="0"/>
                <a:cs typeface="Source Sans Pro Light" charset="0"/>
              </a:rPr>
              <a:t> sul profilo dell’utente. OIDC utilizza i </a:t>
            </a:r>
            <a:r>
              <a:rPr lang="en-US" sz="4000" b="1" dirty="0">
                <a:solidFill>
                  <a:schemeClr val="tx1"/>
                </a:solidFill>
                <a:latin typeface="Source Sans Pro Light" charset="0"/>
                <a:ea typeface="Source Sans Pro Light" charset="0"/>
                <a:cs typeface="Source Sans Pro Light" charset="0"/>
              </a:rPr>
              <a:t>token Web JSON (JWT)</a:t>
            </a:r>
            <a:r>
              <a:rPr lang="en-US" sz="4000" dirty="0">
                <a:solidFill>
                  <a:schemeClr val="tx1"/>
                </a:solidFill>
                <a:latin typeface="Source Sans Pro Light" charset="0"/>
                <a:ea typeface="Source Sans Pro Light" charset="0"/>
                <a:cs typeface="Source Sans Pro Light" charset="0"/>
              </a:rPr>
              <a:t>, in questo caso detti </a:t>
            </a:r>
            <a:r>
              <a:rPr lang="en-US" sz="4000" b="1" dirty="0">
                <a:solidFill>
                  <a:schemeClr val="tx1"/>
                </a:solidFill>
                <a:latin typeface="Source Sans Pro Light" charset="0"/>
                <a:ea typeface="Source Sans Pro Light" charset="0"/>
                <a:cs typeface="Source Sans Pro Light" charset="0"/>
              </a:rPr>
              <a:t>ID Token</a:t>
            </a:r>
            <a:r>
              <a:rPr lang="en-US" sz="4000" dirty="0">
                <a:solidFill>
                  <a:schemeClr val="tx1"/>
                </a:solidFill>
                <a:latin typeface="Source Sans Pro Light" charset="0"/>
                <a:ea typeface="Source Sans Pro Light" charset="0"/>
                <a:cs typeface="Source Sans Pro Light" charset="0"/>
              </a:rPr>
              <a:t>, ottenuti medianti flussi (o </a:t>
            </a:r>
            <a:r>
              <a:rPr lang="en-US" sz="4000" b="1" dirty="0">
                <a:solidFill>
                  <a:schemeClr val="tx1"/>
                </a:solidFill>
                <a:latin typeface="Source Sans Pro Light" charset="0"/>
                <a:ea typeface="Source Sans Pro Light" charset="0"/>
                <a:cs typeface="Source Sans Pro Light" charset="0"/>
              </a:rPr>
              <a:t>grant types</a:t>
            </a:r>
            <a:r>
              <a:rPr lang="en-US" sz="4000" dirty="0">
                <a:solidFill>
                  <a:schemeClr val="tx1"/>
                </a:solidFill>
                <a:latin typeface="Source Sans Pro Light" charset="0"/>
                <a:ea typeface="Source Sans Pro Light" charset="0"/>
                <a:cs typeface="Source Sans Pro Light" charset="0"/>
              </a:rPr>
              <a:t>) conformi alle specifiche OAuth 2.0. </a:t>
            </a:r>
          </a:p>
          <a:p>
            <a:pPr algn="just">
              <a:lnSpc>
                <a:spcPct val="100000"/>
              </a:lnSpc>
            </a:pPr>
            <a:r>
              <a:rPr lang="en-US" sz="4000" b="1" dirty="0">
                <a:solidFill>
                  <a:schemeClr val="tx1"/>
                </a:solidFill>
                <a:latin typeface="Source Sans Pro Light" charset="0"/>
                <a:ea typeface="Source Sans Pro Light" charset="0"/>
                <a:cs typeface="Source Sans Pro Light" charset="0"/>
              </a:rPr>
              <a:t>Nel nostro caso</a:t>
            </a:r>
            <a:r>
              <a:rPr lang="en-US" sz="4000" dirty="0">
                <a:solidFill>
                  <a:schemeClr val="tx1"/>
                </a:solidFill>
                <a:latin typeface="Source Sans Pro Light" charset="0"/>
                <a:ea typeface="Source Sans Pro Light" charset="0"/>
                <a:cs typeface="Source Sans Pro Light" charset="0"/>
              </a:rPr>
              <a:t> il flusso utilizzato è il cosiddetto </a:t>
            </a:r>
            <a:r>
              <a:rPr lang="en-US" sz="4000" b="1" dirty="0">
                <a:solidFill>
                  <a:schemeClr val="tx1"/>
                </a:solidFill>
                <a:latin typeface="Source Sans Pro Light" charset="0"/>
                <a:ea typeface="Source Sans Pro Light" charset="0"/>
                <a:cs typeface="Source Sans Pro Light" charset="0"/>
              </a:rPr>
              <a:t>“Authorization Code Flow”</a:t>
            </a:r>
            <a:r>
              <a:rPr lang="en-US" sz="4000" dirty="0">
                <a:solidFill>
                  <a:schemeClr val="tx1"/>
                </a:solidFill>
                <a:latin typeface="Source Sans Pro Light" charset="0"/>
                <a:ea typeface="Source Sans Pro Light" charset="0"/>
                <a:cs typeface="Source Sans Pro Light" charset="0"/>
              </a:rPr>
              <a:t>.</a:t>
            </a:r>
          </a:p>
          <a:p>
            <a:pPr algn="just">
              <a:lnSpc>
                <a:spcPct val="100000"/>
              </a:lnSpc>
            </a:pPr>
            <a:endParaRPr lang="en-US" sz="4000" dirty="0">
              <a:solidFill>
                <a:schemeClr val="tx1"/>
              </a:solidFill>
              <a:latin typeface="Source Sans Pro Light" charset="0"/>
              <a:ea typeface="Source Sans Pro Light" charset="0"/>
              <a:cs typeface="Source Sans Pro Light" charset="0"/>
            </a:endParaRPr>
          </a:p>
          <a:p>
            <a:pPr algn="just">
              <a:lnSpc>
                <a:spcPct val="100000"/>
              </a:lnSpc>
            </a:pPr>
            <a:r>
              <a:rPr lang="en-US" sz="4000" dirty="0">
                <a:solidFill>
                  <a:schemeClr val="tx1"/>
                </a:solidFill>
                <a:latin typeface="Source Sans Pro Light" charset="0"/>
                <a:ea typeface="Source Sans Pro Light" charset="0"/>
                <a:cs typeface="Source Sans Pro Light" charset="0"/>
              </a:rPr>
              <a:t>In fase di </a:t>
            </a:r>
            <a:r>
              <a:rPr lang="en-US" sz="4000" b="1" dirty="0">
                <a:solidFill>
                  <a:schemeClr val="tx1"/>
                </a:solidFill>
                <a:latin typeface="Source Sans Pro Light" charset="0"/>
                <a:ea typeface="Source Sans Pro Light" charset="0"/>
                <a:cs typeface="Source Sans Pro Light" charset="0"/>
              </a:rPr>
              <a:t>registrazione</a:t>
            </a:r>
            <a:r>
              <a:rPr lang="en-US" sz="4000" dirty="0">
                <a:solidFill>
                  <a:schemeClr val="tx1"/>
                </a:solidFill>
                <a:latin typeface="Source Sans Pro Light" charset="0"/>
                <a:ea typeface="Source Sans Pro Light" charset="0"/>
                <a:cs typeface="Source Sans Pro Light" charset="0"/>
              </a:rPr>
              <a:t> le informazioni di base del profilo come l'indirizzo e-mail, il nome, la data di nascita, ecc. possono essere precompilate, ricavandole da un OpenID identity provider. Ciò abbatte il tempo necessario alla registrazione.</a:t>
            </a:r>
          </a:p>
          <a:p>
            <a:pPr algn="just">
              <a:lnSpc>
                <a:spcPct val="100000"/>
              </a:lnSpc>
            </a:pPr>
            <a:r>
              <a:rPr lang="en-US" sz="4000" dirty="0">
                <a:solidFill>
                  <a:schemeClr val="tx1"/>
                </a:solidFill>
                <a:latin typeface="Source Sans Pro Light" charset="0"/>
                <a:ea typeface="Source Sans Pro Light" charset="0"/>
                <a:cs typeface="Source Sans Pro Light" charset="0"/>
              </a:rPr>
              <a:t>In fase di </a:t>
            </a:r>
            <a:r>
              <a:rPr lang="en-US" sz="4000" b="1" dirty="0">
                <a:solidFill>
                  <a:schemeClr val="tx1"/>
                </a:solidFill>
                <a:latin typeface="Source Sans Pro Light" charset="0"/>
                <a:ea typeface="Source Sans Pro Light" charset="0"/>
                <a:cs typeface="Source Sans Pro Light" charset="0"/>
              </a:rPr>
              <a:t>autenticazione</a:t>
            </a:r>
            <a:r>
              <a:rPr lang="en-US" sz="4000" dirty="0">
                <a:solidFill>
                  <a:schemeClr val="tx1"/>
                </a:solidFill>
                <a:latin typeface="Source Sans Pro Light" charset="0"/>
                <a:ea typeface="Source Sans Pro Light" charset="0"/>
                <a:cs typeface="Source Sans Pro Light" charset="0"/>
              </a:rPr>
              <a:t> l'utente non inserisce una combinazione di nome utente e password dedicata a tale servizio, dato che l'autenticazione è delegata all'identity provider scelto dall'utente. OpenID è stato ideato per evitare di ricordare molteplici combinazioni di nome utente e password, sia per evitare frustrazione per gli utenti, sia per evitare che si sia indotti a riutilizzare una stessa password per ogni servizio, comportando un rischio per la sicurezza. La verifica dell'identità avviene sul provider OpenID scelto dall'utente.</a:t>
            </a:r>
          </a:p>
          <a:p>
            <a:pPr algn="just">
              <a:lnSpc>
                <a:spcPct val="100000"/>
              </a:lnSpc>
            </a:pPr>
            <a:r>
              <a:rPr lang="en-US" sz="4000" dirty="0">
                <a:solidFill>
                  <a:schemeClr val="tx1"/>
                </a:solidFill>
                <a:latin typeface="Source Sans Pro Light" charset="0"/>
                <a:ea typeface="Source Sans Pro Light" charset="0"/>
                <a:cs typeface="Source Sans Pro Light" charset="0"/>
              </a:rPr>
              <a:t>Infine </a:t>
            </a:r>
            <a:r>
              <a:rPr lang="en-US" sz="4000" b="1" dirty="0">
                <a:solidFill>
                  <a:schemeClr val="tx1"/>
                </a:solidFill>
                <a:latin typeface="Source Sans Pro Light" charset="0"/>
                <a:ea typeface="Source Sans Pro Light" charset="0"/>
                <a:cs typeface="Source Sans Pro Light" charset="0"/>
              </a:rPr>
              <a:t>l'utente può decidere quali informazioni personali l'identity provider debba trasmettere</a:t>
            </a:r>
            <a:r>
              <a:rPr lang="en-US" sz="4000" dirty="0">
                <a:solidFill>
                  <a:schemeClr val="tx1"/>
                </a:solidFill>
                <a:latin typeface="Source Sans Pro Light" charset="0"/>
                <a:ea typeface="Source Sans Pro Light" charset="0"/>
                <a:cs typeface="Source Sans Pro Light" charset="0"/>
              </a:rPr>
              <a:t> al singolo fornitore di servizi.</a:t>
            </a:r>
          </a:p>
        </p:txBody>
      </p:sp>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817B5E57-BFCD-D743-ABDB-3806D35D205F}"/>
              </a:ext>
            </a:extLst>
          </p:cNvPr>
          <p:cNvSpPr txBox="1"/>
          <p:nvPr/>
        </p:nvSpPr>
        <p:spPr>
          <a:xfrm>
            <a:off x="16314821" y="3296653"/>
            <a:ext cx="184731" cy="646331"/>
          </a:xfrm>
          <a:prstGeom prst="rect">
            <a:avLst/>
          </a:prstGeom>
          <a:noFill/>
        </p:spPr>
        <p:txBody>
          <a:bodyPr wrap="none" rtlCol="0">
            <a:spAutoFit/>
          </a:bodyPr>
          <a:lstStyle/>
          <a:p>
            <a:endParaRPr lang="it-IT"/>
          </a:p>
        </p:txBody>
      </p:sp>
    </p:spTree>
    <p:extLst>
      <p:ext uri="{BB962C8B-B14F-4D97-AF65-F5344CB8AC3E}">
        <p14:creationId xmlns:p14="http://schemas.microsoft.com/office/powerpoint/2010/main" val="36941914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p:cNvSpPr>
          <p:nvPr/>
        </p:nvSpPr>
        <p:spPr bwMode="auto">
          <a:xfrm>
            <a:off x="7474861" y="841515"/>
            <a:ext cx="9486572" cy="984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6400" b="1" spc="500" dirty="0">
                <a:solidFill>
                  <a:schemeClr val="tx2"/>
                </a:solidFill>
                <a:latin typeface="Montserrat Black" pitchFamily="2" charset="77"/>
                <a:ea typeface="Lato Black" charset="0"/>
                <a:cs typeface="Lato Black" charset="0"/>
                <a:sym typeface="Bebas Neue" charset="0"/>
              </a:rPr>
              <a:t>JSON Web Tokens.</a:t>
            </a:r>
          </a:p>
        </p:txBody>
      </p:sp>
      <p:sp>
        <p:nvSpPr>
          <p:cNvPr id="9" name="Rettangolo 8">
            <a:extLst>
              <a:ext uri="{FF2B5EF4-FFF2-40B4-BE49-F238E27FC236}">
                <a16:creationId xmlns:a16="http://schemas.microsoft.com/office/drawing/2014/main" id="{9E3E2A6B-766C-BD46-ABA8-76625E4E3899}"/>
              </a:ext>
            </a:extLst>
          </p:cNvPr>
          <p:cNvSpPr/>
          <p:nvPr/>
        </p:nvSpPr>
        <p:spPr>
          <a:xfrm>
            <a:off x="0" y="12560968"/>
            <a:ext cx="24377650" cy="1155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Subtitle 2"/>
          <p:cNvSpPr txBox="1">
            <a:spLocks/>
          </p:cNvSpPr>
          <p:nvPr/>
        </p:nvSpPr>
        <p:spPr>
          <a:xfrm>
            <a:off x="409909" y="2707955"/>
            <a:ext cx="23557831" cy="1136522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sz="3600" dirty="0">
                <a:solidFill>
                  <a:schemeClr val="tx1"/>
                </a:solidFill>
                <a:latin typeface="Source Sans Pro Light" charset="0"/>
                <a:ea typeface="Source Sans Pro Light" charset="0"/>
                <a:cs typeface="Source Sans Pro Light" charset="0"/>
              </a:rPr>
              <a:t>JWT è uno </a:t>
            </a:r>
            <a:r>
              <a:rPr lang="en-US" sz="3600" b="1" dirty="0">
                <a:solidFill>
                  <a:schemeClr val="tx1"/>
                </a:solidFill>
                <a:latin typeface="Source Sans Pro Light" charset="0"/>
                <a:ea typeface="Source Sans Pro Light" charset="0"/>
                <a:cs typeface="Source Sans Pro Light" charset="0"/>
              </a:rPr>
              <a:t>standard aperto (RFC 7519)</a:t>
            </a:r>
            <a:r>
              <a:rPr lang="en-US" sz="3600" dirty="0">
                <a:solidFill>
                  <a:schemeClr val="tx1"/>
                </a:solidFill>
                <a:latin typeface="Source Sans Pro Light" charset="0"/>
                <a:ea typeface="Source Sans Pro Light" charset="0"/>
                <a:cs typeface="Source Sans Pro Light" charset="0"/>
              </a:rPr>
              <a:t> che definisce un modo compatto e self-contained per trasmettere in modo sicuro le informazioni tra le parti sotto forma di </a:t>
            </a:r>
            <a:r>
              <a:rPr lang="en-US" sz="3600" b="1" dirty="0">
                <a:solidFill>
                  <a:schemeClr val="tx1"/>
                </a:solidFill>
                <a:latin typeface="Source Sans Pro Light" charset="0"/>
                <a:ea typeface="Source Sans Pro Light" charset="0"/>
                <a:cs typeface="Source Sans Pro Light" charset="0"/>
              </a:rPr>
              <a:t>oggetti JSON</a:t>
            </a:r>
            <a:r>
              <a:rPr lang="en-US" sz="3600" dirty="0">
                <a:solidFill>
                  <a:schemeClr val="tx1"/>
                </a:solidFill>
                <a:latin typeface="Source Sans Pro Light" charset="0"/>
                <a:ea typeface="Source Sans Pro Light" charset="0"/>
                <a:cs typeface="Source Sans Pro Light" charset="0"/>
              </a:rPr>
              <a:t>. JWT è uno standard, il che significa che tutti i JWT sono token, ma non tutti i token sono JWT.</a:t>
            </a:r>
          </a:p>
          <a:p>
            <a:pPr algn="just">
              <a:lnSpc>
                <a:spcPts val="4040"/>
              </a:lnSpc>
            </a:pPr>
            <a:endParaRPr lang="en-US" sz="3600" dirty="0">
              <a:solidFill>
                <a:schemeClr val="tx1"/>
              </a:solidFill>
              <a:latin typeface="Source Sans Pro Light" charset="0"/>
              <a:ea typeface="Source Sans Pro Light" charset="0"/>
              <a:cs typeface="Source Sans Pro Light" charset="0"/>
            </a:endParaRPr>
          </a:p>
          <a:p>
            <a:pPr algn="just">
              <a:lnSpc>
                <a:spcPts val="4040"/>
              </a:lnSpc>
            </a:pPr>
            <a:r>
              <a:rPr lang="en-US" sz="3600" dirty="0">
                <a:solidFill>
                  <a:schemeClr val="tx1"/>
                </a:solidFill>
                <a:latin typeface="Source Sans Pro Light" charset="0"/>
                <a:ea typeface="Source Sans Pro Light" charset="0"/>
                <a:cs typeface="Source Sans Pro Light" charset="0"/>
              </a:rPr>
              <a:t>A causa delle sue </a:t>
            </a:r>
            <a:r>
              <a:rPr lang="en-US" sz="3600" b="1" dirty="0">
                <a:solidFill>
                  <a:schemeClr val="tx1"/>
                </a:solidFill>
                <a:latin typeface="Source Sans Pro Light" charset="0"/>
                <a:ea typeface="Source Sans Pro Light" charset="0"/>
                <a:cs typeface="Source Sans Pro Light" charset="0"/>
              </a:rPr>
              <a:t>dimensioni relativamente ridotte</a:t>
            </a:r>
            <a:r>
              <a:rPr lang="en-US" sz="3600" dirty="0">
                <a:solidFill>
                  <a:schemeClr val="tx1"/>
                </a:solidFill>
                <a:latin typeface="Source Sans Pro Light" charset="0"/>
                <a:ea typeface="Source Sans Pro Light" charset="0"/>
                <a:cs typeface="Source Sans Pro Light" charset="0"/>
              </a:rPr>
              <a:t>, un JWT può essere inviato tramite un URL, tramite un parametro POST o all'interno di un'intestazione HTTP e viene trasmesso rapidamente. Un JWT contiene tutte le informazioni richieste riguardo un'entità per </a:t>
            </a:r>
            <a:r>
              <a:rPr lang="en-US" sz="3600" b="1" dirty="0">
                <a:solidFill>
                  <a:schemeClr val="tx1"/>
                </a:solidFill>
                <a:latin typeface="Source Sans Pro Light" charset="0"/>
                <a:ea typeface="Source Sans Pro Light" charset="0"/>
                <a:cs typeface="Source Sans Pro Light" charset="0"/>
              </a:rPr>
              <a:t>evitare di interrogare un database</a:t>
            </a:r>
            <a:r>
              <a:rPr lang="en-US" sz="3600" dirty="0">
                <a:solidFill>
                  <a:schemeClr val="tx1"/>
                </a:solidFill>
                <a:latin typeface="Source Sans Pro Light" charset="0"/>
                <a:ea typeface="Source Sans Pro Light" charset="0"/>
                <a:cs typeface="Source Sans Pro Light" charset="0"/>
              </a:rPr>
              <a:t> più di una volta. Il destinatario di un JWT inoltre non ha bisogno di chiamare un server per </a:t>
            </a:r>
            <a:r>
              <a:rPr lang="en-US" sz="3600" b="1" dirty="0">
                <a:solidFill>
                  <a:schemeClr val="tx1"/>
                </a:solidFill>
                <a:latin typeface="Source Sans Pro Light" charset="0"/>
                <a:ea typeface="Source Sans Pro Light" charset="0"/>
                <a:cs typeface="Source Sans Pro Light" charset="0"/>
              </a:rPr>
              <a:t>convalidare il token</a:t>
            </a:r>
            <a:r>
              <a:rPr lang="en-US" sz="3600" dirty="0">
                <a:solidFill>
                  <a:schemeClr val="tx1"/>
                </a:solidFill>
                <a:latin typeface="Source Sans Pro Light" charset="0"/>
                <a:ea typeface="Source Sans Pro Light" charset="0"/>
                <a:cs typeface="Source Sans Pro Light" charset="0"/>
              </a:rPr>
              <a:t>.</a:t>
            </a:r>
          </a:p>
          <a:p>
            <a:pPr algn="just">
              <a:lnSpc>
                <a:spcPts val="4040"/>
              </a:lnSpc>
            </a:pPr>
            <a:endParaRPr lang="en-US" sz="3600" dirty="0">
              <a:solidFill>
                <a:schemeClr val="tx1"/>
              </a:solidFill>
              <a:latin typeface="Source Sans Pro Light" charset="0"/>
              <a:ea typeface="Source Sans Pro Light" charset="0"/>
              <a:cs typeface="Source Sans Pro Light" charset="0"/>
            </a:endParaRPr>
          </a:p>
          <a:p>
            <a:pPr algn="just">
              <a:lnSpc>
                <a:spcPts val="4040"/>
              </a:lnSpc>
            </a:pPr>
            <a:r>
              <a:rPr lang="en-US" sz="3600" dirty="0">
                <a:solidFill>
                  <a:schemeClr val="tx1"/>
                </a:solidFill>
                <a:latin typeface="Source Sans Pro Light" charset="0"/>
                <a:ea typeface="Source Sans Pro Light" charset="0"/>
                <a:cs typeface="Source Sans Pro Light" charset="0"/>
              </a:rPr>
              <a:t>Sebbene i JWT possano anche essere crittografati per garantire la confidenzialità tra le parti, i JWT rilasciati da Auth0 sono </a:t>
            </a:r>
            <a:r>
              <a:rPr lang="en-US" sz="3600" b="1" dirty="0">
                <a:solidFill>
                  <a:schemeClr val="tx1"/>
                </a:solidFill>
                <a:latin typeface="Source Sans Pro Light" charset="0"/>
                <a:ea typeface="Source Sans Pro Light" charset="0"/>
                <a:cs typeface="Source Sans Pro Light" charset="0"/>
              </a:rPr>
              <a:t>JSON Web Signatures (JWS)</a:t>
            </a:r>
            <a:r>
              <a:rPr lang="en-US" sz="3600" dirty="0">
                <a:solidFill>
                  <a:schemeClr val="tx1"/>
                </a:solidFill>
                <a:latin typeface="Source Sans Pro Light" charset="0"/>
                <a:ea typeface="Source Sans Pro Light" charset="0"/>
                <a:cs typeface="Source Sans Pro Light" charset="0"/>
              </a:rPr>
              <a:t>, il che significa che sono firmati anziché crittografati. In generale, i JWT possono essere firmati utilizzando una </a:t>
            </a:r>
            <a:r>
              <a:rPr lang="en-US" sz="3600" b="1" dirty="0">
                <a:solidFill>
                  <a:schemeClr val="tx1"/>
                </a:solidFill>
                <a:latin typeface="Source Sans Pro Light" charset="0"/>
                <a:ea typeface="Source Sans Pro Light" charset="0"/>
                <a:cs typeface="Source Sans Pro Light" charset="0"/>
              </a:rPr>
              <a:t>chiave segreta</a:t>
            </a:r>
            <a:r>
              <a:rPr lang="en-US" sz="3600" dirty="0">
                <a:solidFill>
                  <a:schemeClr val="tx1"/>
                </a:solidFill>
                <a:latin typeface="Source Sans Pro Light" charset="0"/>
                <a:ea typeface="Source Sans Pro Light" charset="0"/>
                <a:cs typeface="Source Sans Pro Light" charset="0"/>
              </a:rPr>
              <a:t> (con l'algoritmo HMAC) o una </a:t>
            </a:r>
            <a:r>
              <a:rPr lang="en-US" sz="3600" b="1" dirty="0">
                <a:solidFill>
                  <a:schemeClr val="tx1"/>
                </a:solidFill>
                <a:latin typeface="Source Sans Pro Light" charset="0"/>
                <a:ea typeface="Source Sans Pro Light" charset="0"/>
                <a:cs typeface="Source Sans Pro Light" charset="0"/>
              </a:rPr>
              <a:t>coppia di chiavi pubblica / privata</a:t>
            </a:r>
            <a:r>
              <a:rPr lang="en-US" sz="3600" dirty="0">
                <a:solidFill>
                  <a:schemeClr val="tx1"/>
                </a:solidFill>
                <a:latin typeface="Source Sans Pro Light" charset="0"/>
                <a:ea typeface="Source Sans Pro Light" charset="0"/>
                <a:cs typeface="Source Sans Pro Light" charset="0"/>
              </a:rPr>
              <a:t> utilizzando RSA o ECDSA (sebbene Auth0 supporti solo HMAC e RSA). Quando i token sono firmati utilizzando coppie di chiavi pubblica / privata, la firma certifica anche che solo la parte che detiene la chiave privata può aver firmato il token.</a:t>
            </a:r>
          </a:p>
          <a:p>
            <a:pPr algn="just">
              <a:lnSpc>
                <a:spcPts val="4040"/>
              </a:lnSpc>
            </a:pPr>
            <a:r>
              <a:rPr lang="en-US" sz="3600" b="1" dirty="0">
                <a:solidFill>
                  <a:schemeClr val="tx1"/>
                </a:solidFill>
                <a:latin typeface="Source Sans Pro Light" charset="0"/>
                <a:ea typeface="Source Sans Pro Light" charset="0"/>
                <a:cs typeface="Source Sans Pro Light" charset="0"/>
              </a:rPr>
              <a:t>Nel nostro caso </a:t>
            </a:r>
            <a:r>
              <a:rPr lang="en-US" sz="3600" dirty="0">
                <a:solidFill>
                  <a:schemeClr val="tx1"/>
                </a:solidFill>
                <a:latin typeface="Source Sans Pro Light" charset="0"/>
                <a:ea typeface="Source Sans Pro Light" charset="0"/>
                <a:cs typeface="Source Sans Pro Light" charset="0"/>
              </a:rPr>
              <a:t>gli</a:t>
            </a:r>
            <a:r>
              <a:rPr lang="en-US" sz="3600" b="1" dirty="0">
                <a:solidFill>
                  <a:schemeClr val="tx1"/>
                </a:solidFill>
                <a:latin typeface="Source Sans Pro Light" charset="0"/>
                <a:ea typeface="Source Sans Pro Light" charset="0"/>
                <a:cs typeface="Source Sans Pro Light" charset="0"/>
              </a:rPr>
              <a:t> ID Token </a:t>
            </a:r>
            <a:r>
              <a:rPr lang="en-US" sz="3600" dirty="0">
                <a:solidFill>
                  <a:schemeClr val="tx1"/>
                </a:solidFill>
                <a:latin typeface="Source Sans Pro Light" charset="0"/>
                <a:ea typeface="Source Sans Pro Light" charset="0"/>
                <a:cs typeface="Source Sans Pro Light" charset="0"/>
              </a:rPr>
              <a:t>sono firmati con</a:t>
            </a:r>
            <a:r>
              <a:rPr lang="en-US" sz="3600" b="1" dirty="0">
                <a:solidFill>
                  <a:schemeClr val="tx1"/>
                </a:solidFill>
                <a:latin typeface="Source Sans Pro Light" charset="0"/>
                <a:ea typeface="Source Sans Pro Light" charset="0"/>
                <a:cs typeface="Source Sans Pro Light" charset="0"/>
              </a:rPr>
              <a:t> RS256</a:t>
            </a:r>
            <a:r>
              <a:rPr lang="en-US" sz="3600" dirty="0">
                <a:solidFill>
                  <a:schemeClr val="tx1"/>
                </a:solidFill>
                <a:latin typeface="Source Sans Pro Light" charset="0"/>
                <a:ea typeface="Source Sans Pro Light" charset="0"/>
                <a:cs typeface="Source Sans Pro Light" charset="0"/>
              </a:rPr>
              <a:t> (hashing mediante SHA-256 e cifratura dell’hash con chiave privata RSA)</a:t>
            </a:r>
          </a:p>
          <a:p>
            <a:pPr algn="just">
              <a:lnSpc>
                <a:spcPts val="4040"/>
              </a:lnSpc>
            </a:pPr>
            <a:endParaRPr lang="en-US" sz="3600" dirty="0">
              <a:solidFill>
                <a:schemeClr val="tx1"/>
              </a:solidFill>
              <a:latin typeface="Source Sans Pro Light" charset="0"/>
              <a:ea typeface="Source Sans Pro Light" charset="0"/>
              <a:cs typeface="Source Sans Pro Light" charset="0"/>
            </a:endParaRPr>
          </a:p>
          <a:p>
            <a:pPr algn="just">
              <a:lnSpc>
                <a:spcPts val="4040"/>
              </a:lnSpc>
            </a:pPr>
            <a:r>
              <a:rPr lang="en-US" sz="3600" b="1" dirty="0">
                <a:solidFill>
                  <a:schemeClr val="tx1"/>
                </a:solidFill>
                <a:latin typeface="Source Sans Pro Light" charset="0"/>
                <a:ea typeface="Source Sans Pro Light" charset="0"/>
                <a:cs typeface="Source Sans Pro Light" charset="0"/>
              </a:rPr>
              <a:t>Prima di utilizzare un JWT ricevuto, è necessario convalidarlo</a:t>
            </a:r>
            <a:r>
              <a:rPr lang="en-US" sz="3600" dirty="0">
                <a:solidFill>
                  <a:schemeClr val="tx1"/>
                </a:solidFill>
                <a:latin typeface="Source Sans Pro Light" charset="0"/>
                <a:ea typeface="Source Sans Pro Light" charset="0"/>
                <a:cs typeface="Source Sans Pro Light" charset="0"/>
              </a:rPr>
              <a:t> utilizzando la sua firma per verificare l’integrità delle informazioni contenute al suo interno. Bisogna tener presente che tutti sono in grado di vederne il contenuto, che è memorizzato in plain text. Per garantire la confidenzialità è possibile inviare token JWT su </a:t>
            </a:r>
            <a:r>
              <a:rPr lang="en-US" sz="3600" b="1" dirty="0">
                <a:solidFill>
                  <a:schemeClr val="tx1"/>
                </a:solidFill>
                <a:latin typeface="Source Sans Pro Light" charset="0"/>
                <a:ea typeface="Source Sans Pro Light" charset="0"/>
                <a:cs typeface="Source Sans Pro Light" charset="0"/>
              </a:rPr>
              <a:t>HTTPS</a:t>
            </a:r>
            <a:r>
              <a:rPr lang="en-US" sz="3600" dirty="0">
                <a:solidFill>
                  <a:schemeClr val="tx1"/>
                </a:solidFill>
                <a:latin typeface="Source Sans Pro Light" charset="0"/>
                <a:ea typeface="Source Sans Pro Light" charset="0"/>
                <a:cs typeface="Source Sans Pro Light" charset="0"/>
              </a:rPr>
              <a:t>.</a:t>
            </a:r>
          </a:p>
        </p:txBody>
      </p:sp>
      <p:sp>
        <p:nvSpPr>
          <p:cNvPr id="4" name="Rectangle 3">
            <a:extLst>
              <a:ext uri="{FF2B5EF4-FFF2-40B4-BE49-F238E27FC236}">
                <a16:creationId xmlns:a16="http://schemas.microsoft.com/office/drawing/2014/main" id="{EDB9E66D-1BFB-EF49-8F22-737384E5385C}"/>
              </a:ext>
            </a:extLst>
          </p:cNvPr>
          <p:cNvSpPr/>
          <p:nvPr/>
        </p:nvSpPr>
        <p:spPr>
          <a:xfrm>
            <a:off x="11309985" y="2121683"/>
            <a:ext cx="1757680" cy="120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817B5E57-BFCD-D743-ABDB-3806D35D205F}"/>
              </a:ext>
            </a:extLst>
          </p:cNvPr>
          <p:cNvSpPr txBox="1"/>
          <p:nvPr/>
        </p:nvSpPr>
        <p:spPr>
          <a:xfrm>
            <a:off x="16314821" y="3296653"/>
            <a:ext cx="184731" cy="646331"/>
          </a:xfrm>
          <a:prstGeom prst="rect">
            <a:avLst/>
          </a:prstGeom>
          <a:noFill/>
        </p:spPr>
        <p:txBody>
          <a:bodyPr wrap="none" rtlCol="0">
            <a:spAutoFit/>
          </a:bodyPr>
          <a:lstStyle/>
          <a:p>
            <a:endParaRPr lang="it-IT"/>
          </a:p>
        </p:txBody>
      </p:sp>
    </p:spTree>
    <p:extLst>
      <p:ext uri="{BB962C8B-B14F-4D97-AF65-F5344CB8AC3E}">
        <p14:creationId xmlns:p14="http://schemas.microsoft.com/office/powerpoint/2010/main" val="14937721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Theme">
  <a:themeElements>
    <a:clrScheme name="Custom 44">
      <a:dk1>
        <a:srgbClr val="5D5C5D"/>
      </a:dk1>
      <a:lt1>
        <a:srgbClr val="FFFFFF"/>
      </a:lt1>
      <a:dk2>
        <a:srgbClr val="443946"/>
      </a:dk2>
      <a:lt2>
        <a:srgbClr val="FFFFFF"/>
      </a:lt2>
      <a:accent1>
        <a:srgbClr val="4F65D9"/>
      </a:accent1>
      <a:accent2>
        <a:srgbClr val="7E8FFE"/>
      </a:accent2>
      <a:accent3>
        <a:srgbClr val="8F9FF1"/>
      </a:accent3>
      <a:accent4>
        <a:srgbClr val="F3C890"/>
      </a:accent4>
      <a:accent5>
        <a:srgbClr val="000B28"/>
      </a:accent5>
      <a:accent6>
        <a:srgbClr val="DFDFDF"/>
      </a:accent6>
      <a:hlink>
        <a:srgbClr val="F33B48"/>
      </a:hlink>
      <a:folHlink>
        <a:srgbClr val="FFC000"/>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32191</TotalTime>
  <Words>2752</Words>
  <Application>Microsoft Macintosh PowerPoint</Application>
  <PresentationFormat>Personalizzato</PresentationFormat>
  <Paragraphs>233</Paragraphs>
  <Slides>34</Slides>
  <Notes>0</Notes>
  <HiddenSlides>1</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34</vt:i4>
      </vt:variant>
    </vt:vector>
  </HeadingPairs>
  <TitlesOfParts>
    <vt:vector size="44" baseType="lpstr">
      <vt:lpstr>Arial</vt:lpstr>
      <vt:lpstr>Calibri</vt:lpstr>
      <vt:lpstr>Lato Light</vt:lpstr>
      <vt:lpstr>Montserrat</vt:lpstr>
      <vt:lpstr>Montserrat Black</vt:lpstr>
      <vt:lpstr>Source Sans Pro</vt:lpstr>
      <vt:lpstr>Source Sans Pro Black</vt:lpstr>
      <vt:lpstr>Source Sans Pro Light</vt:lpstr>
      <vt:lpstr>Source Sans Pro Regular</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Templates</dc:title>
  <dc:subject/>
  <dc:creator>Slidesmash</dc:creator>
  <cp:keywords/>
  <dc:description/>
  <cp:lastModifiedBy>FRANCESCO PIETRANTONIO</cp:lastModifiedBy>
  <cp:revision>6429</cp:revision>
  <dcterms:created xsi:type="dcterms:W3CDTF">2014-11-12T21:47:38Z</dcterms:created>
  <dcterms:modified xsi:type="dcterms:W3CDTF">2021-02-18T10:55:36Z</dcterms:modified>
  <cp:category/>
</cp:coreProperties>
</file>